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4.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B5C_9EE985A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70" r:id="rId5"/>
    <p:sldMasterId id="2147485221" r:id="rId6"/>
    <p:sldMasterId id="2147485274" r:id="rId7"/>
    <p:sldMasterId id="2147485310" r:id="rId8"/>
  </p:sldMasterIdLst>
  <p:notesMasterIdLst>
    <p:notesMasterId r:id="rId21"/>
  </p:notesMasterIdLst>
  <p:handoutMasterIdLst>
    <p:handoutMasterId r:id="rId22"/>
  </p:handoutMasterIdLst>
  <p:sldIdLst>
    <p:sldId id="2076138263" r:id="rId9"/>
    <p:sldId id="2076138264" r:id="rId10"/>
    <p:sldId id="2147470107" r:id="rId11"/>
    <p:sldId id="2147470108" r:id="rId12"/>
    <p:sldId id="2147470109" r:id="rId13"/>
    <p:sldId id="2147469737" r:id="rId14"/>
    <p:sldId id="2147469747" r:id="rId15"/>
    <p:sldId id="2076138332" r:id="rId16"/>
    <p:sldId id="2147470111" r:id="rId17"/>
    <p:sldId id="2147469869" r:id="rId18"/>
    <p:sldId id="2147469362" r:id="rId19"/>
    <p:sldId id="2147470114"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3EA50D41-86DE-7A01-8FCF-7535434B88DE}" name="Corina Strein (Avenue In Consulting)" initials="CC" userId="S::v-costrein@microsoft.com::d3328373-85e7-4e0f-8d5b-b3121c8f8f66" providerId="AD"/>
  <p188:author id="{528D708B-8EF7-1D93-6B6B-BF32599B7672}" name="Geeta Ramakrishnan" initials="" userId="S::rageeta@microsoft.com::31ac0ae0-faea-4d43-bd02-b10123ef963d" providerId="AD"/>
  <p188:author id="{1D5BBCB9-2085-7340-2636-EB742469EF58}" name="Geeta Ramakrishnan" initials="" userId="rageeta@microsoft.com" providerId="O365"/>
  <p188:author id="{351069FC-B0C2-A111-2A6D-7FEFCC644258}" name="Gloria Sanchez Hernandez" initials="GSH" userId="S::glosan@microsoft.com::fd6f544a-5f75-422f-b2fa-38687361a6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737"/>
    <a:srgbClr val="3D3D3D"/>
    <a:srgbClr val="666666"/>
    <a:srgbClr val="FEF000"/>
    <a:srgbClr val="D59DFF"/>
    <a:srgbClr val="8661C5"/>
    <a:srgbClr val="0078D4"/>
    <a:srgbClr val="F2F2F2"/>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0FF66-32E1-40A2-A683-155FB9D31353}" v="257" dt="2022-05-24T17:13:03.972"/>
    <p1510:client id="{168DB480-9561-C4B6-A475-7DA5135CCEC8}" v="28" dt="2022-05-24T11:55:13.540"/>
    <p1510:client id="{405028E0-6DEB-4E9A-BAA6-12982478DEEB}" v="4" dt="2022-05-24T17:41:24.178"/>
    <p1510:client id="{416671C2-EB72-6340-0622-7A7FF4B82764}" v="25" dt="2022-05-24T00:11:28.741"/>
    <p1510:client id="{8DE1AB17-0D10-695A-4530-65C4F83F1FC4}" v="29" dt="2022-05-24T00:14:47.453"/>
    <p1510:client id="{F5F28F7C-578D-4240-9192-C92AFEEA919D}" v="26" dt="2022-05-24T00:26:00.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2" autoAdjust="0"/>
    <p:restoredTop sz="84696" autoAdjust="0"/>
  </p:normalViewPr>
  <p:slideViewPr>
    <p:cSldViewPr snapToGrid="0">
      <p:cViewPr varScale="1">
        <p:scale>
          <a:sx n="130" d="100"/>
          <a:sy n="130" d="100"/>
        </p:scale>
        <p:origin x="1314" y="1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modernComment_7BBF5B5C_9EE985A5.xml><?xml version="1.0" encoding="utf-8"?>
<p188:cmLst xmlns:a="http://schemas.openxmlformats.org/drawingml/2006/main" xmlns:r="http://schemas.openxmlformats.org/officeDocument/2006/relationships" xmlns:p188="http://schemas.microsoft.com/office/powerpoint/2018/8/main">
  <p188:cm id="{D7C48DE0-58E2-4D09-A3C8-60A396473ECD}" authorId="{3EA50D41-86DE-7A01-8FCF-7535434B88DE}" created="2022-05-20T19:14:36.386" startDate="2022-05-20T19:14:36.386" dueDate="2022-05-20T19:14:36.386" assignedTo="{1D5BBCB9-2085-7340-2636-EB742469EF58}" title="[@Geeta Ramakrishnan] Hi, Geeta, Can you pretty please send me the module timeline info you mentioned so I can update this slide for Vesa? Thank you!&#10;">
    <pc:sldMkLst xmlns:pc="http://schemas.microsoft.com/office/powerpoint/2013/main/command">
      <pc:docMk/>
      <pc:sldMk cId="2666104229" sldId="2076138332"/>
    </pc:sldMkLst>
    <p188:replyLst>
      <p188:reply id="{B2AB54AF-C572-40F9-99F9-79C33BB385C7}" authorId="{528D708B-8EF7-1D93-6B6B-BF32599B7672}" created="2022-05-23T15:40:24.061">
        <p188:txBody>
          <a:bodyPr/>
          <a:lstStyle/>
          <a:p>
            <a:r>
              <a:rPr lang="en-US"/>
              <a:t>API availability: Viva Connections (Live), Viva Topics (H2 CY2022), Viva Learning (H2 CY2022), Viva Insights (TBD)</a:t>
            </a:r>
          </a:p>
        </p188:txBody>
      </p188:reply>
    </p188:replyLst>
    <p188:txBody>
      <a:bodyPr/>
      <a:lstStyle/>
      <a:p>
        <a:r>
          <a:rPr lang="en-US"/>
          <a:t>[@Geeta Ramakrishnan] Hi, Geeta, Can you pretty please send me the module timeline info you mentioned so I can update this slide for Vesa? Thank you!</a:t>
        </a:r>
      </a:p>
    </p188:txBody>
  </p188:cm>
  <p188:cm id="{FDCAB8A0-CB7D-4B2B-BA27-25B5AB15CFFD}" authorId="{351069FC-B0C2-A111-2A6D-7FEFCC644258}" created="2022-05-23T15:01:26.748">
    <ac:txMkLst xmlns:ac="http://schemas.microsoft.com/office/drawing/2013/main/command">
      <pc:docMk xmlns:pc="http://schemas.microsoft.com/office/powerpoint/2013/main/command"/>
      <pc:sldMk xmlns:pc="http://schemas.microsoft.com/office/powerpoint/2013/main/command" cId="2666104229" sldId="2076138332"/>
      <ac:spMk id="2" creationId="{7D202963-A6EB-4B8D-931E-2823C8D9B398}"/>
      <ac:txMk cp="36" len="8">
        <ac:context len="45" hash="896659745"/>
      </ac:txMk>
    </ac:txMkLst>
    <p188:pos x="1866179" y="235819"/>
    <p188:replyLst>
      <p188:reply id="{0F3A276D-00E6-4DC1-B630-A35C9F4D4878}" authorId="{528D708B-8EF7-1D93-6B6B-BF32599B7672}" created="2022-05-23T15:40:59.413">
        <p188:txBody>
          <a:bodyPr/>
          <a:lstStyle/>
          <a:p>
            <a:r>
              <a:rPr lang="en-US"/>
              <a:t>API availability: Viva Connections (Live), Viva Topics (H2 CY2022), Viva Learning (H2 CY2022), Viva Insights (TBD) [@Corina] - could I lean on you to add to slide and format accordingly? </a:t>
            </a:r>
          </a:p>
        </p188:txBody>
      </p188:reply>
      <p188:reply id="{3E943BB2-9860-44FD-BE17-D748EACBFB70}" authorId="{31E20816-505E-7281-62EF-11056A082B37}" created="2022-05-24T11:54:55.915">
        <p188:txBody>
          <a:bodyPr/>
          <a:lstStyle/>
          <a:p>
            <a:r>
              <a:rPr lang="en-US"/>
              <a:t>Updated the slide title - as we have never published specific APIs for Viva Connections, we provided a development framework or SDK.
SDK and API are meaning two completely different things for the developer audience, so let's not keep on confusing them as that would make us look simply ridiculous. SPFx is SDK or Viva Connections Toolkit - not an API.</a:t>
            </a:r>
          </a:p>
        </p188:txBody>
      </p188:reply>
    </p188:replyLst>
    <p188:txBody>
      <a:bodyPr/>
      <a:lstStyle/>
      <a:p>
        <a:r>
          <a:rPr lang="en-US"/>
          <a:t>[@Geeta], can you please update?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5/24/2022 6:07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5/24/2022 6:07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am06.safelinks.protection.outlook.com/?url=https%3A%2F%2Fwww.microsoft.com%2Fen-us%2Fmicrosoft-365%2Fwork-productivity-trends-report&amp;data=04%7C01%7CShin-Yi.Lim%40microsoft.com%7Ccd5a8c71de984aea0c6908d881258e20%7C72f988bf86f141af91ab2d7cd011db47%7C1%7C0%7C637401345585510164%7CUnknown%7CTWFpbGZsb3d8eyJWIjoiMC4wLjAwMDAiLCJQIjoiV2luMzIiLCJBTiI6Ik1haWwiLCJXVCI6Mn0%3D%7C1000&amp;sdata=NRBsRVPCNBAdKS1Rgkb47B47wGTVzSNEbezZloyQa%2Bo%3D&amp;reserved=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5/24/2022 8:12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44914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a:ea typeface="+mj-ea"/>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718F-3703-4292-9683-37D25F5E2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601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5/24/2022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2289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5/24/2022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4543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UI" panose="020B0502040204020203" pitchFamily="34" charset="0"/>
              </a:rPr>
              <a:t>It’s clear that there’s no going back to our pre-pandemic reality.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Data from our latest Work Trend Index report shows that: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Segoe UI" panose="020B0502040204020203" pitchFamily="34" charset="0"/>
              </a:rPr>
              <a:t>73 percent of employees are saying they want flexible remote work options to stay, and more than 80 percent of leaders say they expect to make major changes to accommodate. </a:t>
            </a:r>
            <a:r>
              <a:rPr lang="en-US" sz="1800" b="0" i="0">
                <a:solidFill>
                  <a:srgbClr val="444444"/>
                </a:solidFill>
                <a:effectLst/>
                <a:latin typeface="Segoe UI" panose="020B0502040204020203"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Segoe UI" panose="020B0502040204020203" pitchFamily="34" charset="0"/>
              </a:rPr>
              <a:t>At the same time, 67% of employees want more in-person work collaboration. </a:t>
            </a:r>
            <a:r>
              <a:rPr lang="en-US" sz="1800" b="0" i="0">
                <a:solidFill>
                  <a:srgbClr val="444444"/>
                </a:solidFill>
                <a:effectLst/>
                <a:latin typeface="Segoe UI" panose="020B0502040204020203" pitchFamily="34" charset="0"/>
              </a:rPr>
              <a:t>​</a:t>
            </a:r>
            <a:endParaRPr lang="en-US" sz="1800" b="0" i="0">
              <a:solidFill>
                <a:srgbClr val="444444"/>
              </a:solidFill>
              <a:effectLst/>
              <a:latin typeface="Arial" panose="020B0604020202020204" pitchFamily="34" charset="0"/>
            </a:endParaRPr>
          </a:p>
          <a:p>
            <a:pPr algn="l" rtl="0" fontAlgn="base"/>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In this next post-pandemic chapter, we have an opportunity to bring the best of both worlds together in a way that creates a great employee experience, but it is going to take a whole organizational shift spanning physical environment and office spaces, culture and talent as well as technology.</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5/24/2022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698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UI" panose="020B0502040204020203" pitchFamily="34" charset="0"/>
              </a:rPr>
              <a:t>The accelerated shift to remote and hybrid work has taken its toll on people around the globe. Data shows us that problems of disconnection, burn out, time management, and talent development may be getting worse.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How have you seen these issues impacting your workforce?</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We know that a sense of belonging is important to have at work. Employees who feel like they belong are happier and stay at their jobs longer. However, nearly 60% of people say they feel less connected to their team since the shift to remote work (</a:t>
            </a:r>
            <a:r>
              <a:rPr lang="en-US" sz="1800" b="0" i="0" u="sng" strike="noStrike">
                <a:solidFill>
                  <a:srgbClr val="0076D3"/>
                </a:solidFill>
                <a:effectLst/>
                <a:latin typeface="Segoe UI" panose="020B0502040204020203" pitchFamily="34" charset="0"/>
                <a:hlinkClick r:id="rId3"/>
              </a:rPr>
              <a:t>Work Trend Index</a:t>
            </a:r>
            <a:r>
              <a:rPr lang="en-US" sz="1800" b="0" i="0" u="none" strike="noStrike">
                <a:solidFill>
                  <a:srgbClr val="000000"/>
                </a:solidFill>
                <a:effectLst/>
                <a:latin typeface="Segoe UI" panose="020B0502040204020203" pitchFamily="34" charset="0"/>
              </a:rPr>
              <a:t>), which leads us to a common question that’s been asked during the pandemic: how can we create the connectedness we feel from in-person work while working remotely?</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Over the last year, many of us have seen how easy it is for the line between work and life to blur. We are always on, making sense of incredible amounts of information while multiple tasks and deliverables demand our attention at any given time. According to a recently published global survey, 85% say their wellbeing has declined and 56% say their job demands have increased. This always-on mode is unsustainable.</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Our research shows that people spend about an hour a day – or up to seven weeks a year – searching for or recreating information.</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Employees today often have several tasks they are working on simultaneously. But frequent context-switching – for example: switching between emails, chats, and Word documents while searching for various content on computer –  prevents people from getting on a roll with their work. The question is: how do we get you the content and information you need without constant interruptions?</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Our intent is to help solve key pain points in the learning space, and we know there are a lot of them. 79% of CEO’s say talent and skills of their workforce is their number one issue, meanwhile employees spend only 1% of their workweek on formal learning. Based on these we can see the skills gap is real and we know the time gap at work is also real.</a:t>
            </a:r>
            <a:endParaRPr lang="en-US" sz="2800" b="0" i="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5/24/2022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576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One thing we do know is that, more than ever, people are the key to business success. These stats and plenty of other research shows when we invest in our people, and we focus on the employee experience, we can directly impact </a:t>
            </a:r>
            <a:r>
              <a:rPr lang="en-US" sz="1800" b="1" i="0" u="none" strike="noStrike">
                <a:solidFill>
                  <a:srgbClr val="000000"/>
                </a:solidFill>
                <a:effectLst/>
                <a:latin typeface="Calibri" panose="020F0502020204030204" pitchFamily="34" charset="0"/>
              </a:rPr>
              <a:t>employee engagement</a:t>
            </a:r>
            <a:r>
              <a:rPr lang="en-US" sz="1800" b="0" i="0" u="none" strike="noStrike">
                <a:solidFill>
                  <a:srgbClr val="000000"/>
                </a:solidFill>
                <a:effectLst/>
                <a:latin typeface="Calibri" panose="020F0502020204030204" pitchFamily="34" charset="0"/>
              </a:rPr>
              <a:t>, </a:t>
            </a:r>
            <a:r>
              <a:rPr lang="en-US" sz="1800" b="1" i="0" u="none" strike="noStrike">
                <a:solidFill>
                  <a:srgbClr val="000000"/>
                </a:solidFill>
                <a:effectLst/>
                <a:latin typeface="Calibri" panose="020F0502020204030204" pitchFamily="34" charset="0"/>
              </a:rPr>
              <a:t>retention</a:t>
            </a:r>
            <a:r>
              <a:rPr lang="en-US" sz="1800" b="0" i="0" u="none" strike="noStrike">
                <a:solidFill>
                  <a:srgbClr val="000000"/>
                </a:solidFill>
                <a:effectLst/>
                <a:latin typeface="Calibri" panose="020F0502020204030204" pitchFamily="34" charset="0"/>
              </a:rPr>
              <a:t>, </a:t>
            </a:r>
            <a:r>
              <a:rPr lang="en-US" sz="1800" b="1" i="0" u="none" strike="noStrike">
                <a:solidFill>
                  <a:srgbClr val="000000"/>
                </a:solidFill>
                <a:effectLst/>
                <a:latin typeface="Calibri" panose="020F0502020204030204" pitchFamily="34" charset="0"/>
              </a:rPr>
              <a:t>satisfaction </a:t>
            </a:r>
            <a:r>
              <a:rPr lang="en-US" sz="1800" b="0" i="0" u="none" strike="noStrike">
                <a:solidFill>
                  <a:srgbClr val="000000"/>
                </a:solidFill>
                <a:effectLst/>
                <a:latin typeface="Calibri" panose="020F0502020204030204" pitchFamily="34" charset="0"/>
              </a:rPr>
              <a:t>and </a:t>
            </a:r>
            <a:r>
              <a:rPr lang="en-US" sz="1800" b="1" i="0" u="none" strike="noStrike">
                <a:solidFill>
                  <a:srgbClr val="000000"/>
                </a:solidFill>
                <a:effectLst/>
                <a:latin typeface="Calibri" panose="020F0502020204030204" pitchFamily="34" charset="0"/>
              </a:rPr>
              <a:t>a company’s financial success.</a:t>
            </a:r>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But in this current environment, where people are physically apart, more stressed and lacking connection, it can be harder than ever to create a great employee experience.​</a:t>
            </a:r>
            <a:r>
              <a:rPr lang="en-US" sz="1800" b="0" i="0" u="none" strike="noStrike">
                <a:solidFill>
                  <a:srgbClr val="000000"/>
                </a:solidFill>
                <a:effectLst/>
                <a:latin typeface="Segoe UI" panose="020B0502040204020203" pitchFamily="34" charset="0"/>
              </a:rPr>
              <a:t>  </a:t>
            </a:r>
            <a:r>
              <a:rPr lang="en-US" sz="1800" b="0" i="0">
                <a:solidFill>
                  <a:srgbClr val="444444"/>
                </a:solidFill>
                <a:effectLst/>
                <a:latin typeface="Segoe UI" panose="020B0502040204020203" pitchFamily="34" charset="0"/>
              </a:rPr>
              <a:t>​</a:t>
            </a:r>
            <a:endParaRPr lang="en-US" sz="2800"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24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100" b="0" i="0">
                <a:solidFill>
                  <a:srgbClr val="444444"/>
                </a:solidFill>
                <a:effectLst/>
                <a:latin typeface="Calibri" panose="020F0502020204030204" pitchFamily="34" charset="0"/>
              </a:rPr>
              <a:t>Technologies like Microsoft Teams have helped us all adapt to hybrid work, but there's so much more we can do to create a great employee experience.</a:t>
            </a:r>
          </a:p>
          <a:p>
            <a:pPr algn="l" rtl="0" fontAlgn="base"/>
            <a:endParaRPr lang="en-US" sz="1100" b="0" i="0">
              <a:solidFill>
                <a:srgbClr val="444444"/>
              </a:solidFill>
              <a:effectLst/>
              <a:latin typeface="Calibri" panose="020F0502020204030204" pitchFamily="34" charset="0"/>
            </a:endParaRPr>
          </a:p>
          <a:p>
            <a:pPr algn="l" rtl="0" fontAlgn="base"/>
            <a:r>
              <a:rPr lang="en-US" sz="1100" b="0" i="0">
                <a:solidFill>
                  <a:srgbClr val="444444"/>
                </a:solidFill>
                <a:effectLst/>
                <a:latin typeface="Calibri" panose="020F0502020204030204" pitchFamily="34" charset="0"/>
              </a:rPr>
              <a:t>Today, there are a lot of vendors focused on employee engagement and wellbeing.  But they are mostly point solutions looking to solve one or a few of the symptoms in separate experiences.</a:t>
            </a:r>
          </a:p>
          <a:p>
            <a:pPr algn="l" rtl="0" fontAlgn="base"/>
            <a:r>
              <a:rPr lang="en-US" sz="1100" b="0" i="0">
                <a:solidFill>
                  <a:srgbClr val="444444"/>
                </a:solidFill>
                <a:effectLst/>
                <a:latin typeface="Calibri" panose="020F0502020204030204" pitchFamily="34" charset="0"/>
              </a:rPr>
              <a:t>They are fragmented. What is needed is a new approach and a new category of technology solutions. </a:t>
            </a:r>
          </a:p>
          <a:p>
            <a:pPr algn="l" rtl="0" fontAlgn="base"/>
            <a:endParaRPr lang="en-US" sz="1100" b="0" i="0">
              <a:solidFill>
                <a:srgbClr val="444444"/>
              </a:solidFill>
              <a:effectLst/>
              <a:latin typeface="Calibri" panose="020F0502020204030204" pitchFamily="34" charset="0"/>
            </a:endParaRPr>
          </a:p>
          <a:p>
            <a:pPr algn="l" rtl="0" fontAlgn="base"/>
            <a:r>
              <a:rPr lang="en-US" sz="1100" b="0" i="0">
                <a:solidFill>
                  <a:srgbClr val="444444"/>
                </a:solidFill>
                <a:effectLst/>
                <a:latin typeface="Calibri" panose="020F0502020204030204" pitchFamily="34" charset="0"/>
              </a:rPr>
              <a:t>Our vision is an integrated employee experience that brings together all these resources into the natural flow of everyday work. We call Employee Experience platforms or EXP. </a:t>
            </a:r>
          </a:p>
          <a:p>
            <a:pPr algn="l" rtl="0" fontAlgn="base"/>
            <a:endParaRPr lang="en-US" sz="1100" b="0" i="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5/24/2022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13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UI" panose="020B0502040204020203" pitchFamily="34" charset="0"/>
              </a:rPr>
              <a:t>In addition, Viva provides an open and extensible platform, with an ecosystem of partners so it works with many of your existing systems and tools. </a:t>
            </a:r>
            <a:r>
              <a:rPr lang="en-US" sz="1800" b="0" i="0">
                <a:solidFill>
                  <a:srgbClr val="444444"/>
                </a:solidFill>
                <a:effectLst/>
                <a:latin typeface="Segoe UI" panose="020B0502040204020203" pitchFamily="34" charset="0"/>
              </a:rPr>
              <a:t>​Therefore you don’t have to do rip or replace what you have. Instead, you can extent your existing investments</a:t>
            </a:r>
            <a:r>
              <a:rPr lang="en-US" sz="1100" b="0" i="0" u="none" strike="noStrike">
                <a:solidFill>
                  <a:srgbClr val="444444"/>
                </a:solidFill>
                <a:effectLst/>
                <a:latin typeface="Calibri" panose="020F0502020204030204" pitchFamily="34" charset="0"/>
              </a:rPr>
              <a:t> </a:t>
            </a:r>
            <a:r>
              <a:rPr lang="en-US" sz="1800" b="0" i="0" u="none" strike="noStrike">
                <a:solidFill>
                  <a:srgbClr val="000000"/>
                </a:solidFill>
                <a:effectLst/>
                <a:latin typeface="Segoe UI" panose="020B0502040204020203" pitchFamily="34" charset="0"/>
              </a:rPr>
              <a:t>by better connecting them together and by making them available in a more modern experience to your employees.</a:t>
            </a:r>
            <a:r>
              <a:rPr lang="en-US" sz="1800" b="0" i="0">
                <a:solidFill>
                  <a:srgbClr val="444444"/>
                </a:solidFill>
                <a:effectLst/>
                <a:latin typeface="Segoe UI" panose="020B0502040204020203" pitchFamily="34" charset="0"/>
              </a:rPr>
              <a:t>​</a:t>
            </a:r>
            <a:endParaRPr lang="en-US" sz="11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sz="11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So we are taking a Platform and Ecosystem approach with Viva.</a:t>
            </a:r>
            <a:r>
              <a:rPr lang="en-US" sz="1800" b="0" i="0">
                <a:solidFill>
                  <a:srgbClr val="444444"/>
                </a:solidFill>
                <a:effectLst/>
                <a:latin typeface="Segoe UI" panose="020B0502040204020203" pitchFamily="34" charset="0"/>
              </a:rPr>
              <a:t>​</a:t>
            </a:r>
            <a:endParaRPr lang="en-US" sz="1100" b="0" i="0">
              <a:solidFill>
                <a:srgbClr val="444444"/>
              </a:solidFill>
              <a:effectLst/>
              <a:latin typeface="Calibri" panose="020F0502020204030204" pitchFamily="34" charset="0"/>
            </a:endParaRPr>
          </a:p>
          <a:p>
            <a:pPr algn="l" rtl="0" fontAlgn="base"/>
            <a:r>
              <a:rPr lang="en-US" sz="1800" b="0" i="0">
                <a:solidFill>
                  <a:srgbClr val="444444"/>
                </a:solidFill>
                <a:effectLst/>
                <a:latin typeface="Segoe UI" panose="020B0502040204020203" pitchFamily="34" charset="0"/>
              </a:rPr>
              <a:t>​</a:t>
            </a:r>
            <a:endParaRPr lang="en-US" sz="1100"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Segoe UI" panose="020B0502040204020203" pitchFamily="34" charset="0"/>
              </a:rPr>
              <a:t>Now let’s dive into each of the Viva modules in more detail.</a:t>
            </a:r>
            <a:endParaRPr lang="en-US" sz="1100" b="0" i="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5/24/2022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10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We are very pleased to share that we are introducing a new set of benefits to help Viva ISVs bring their best collaboration experiences These benefits will allow you to build, and promote their apps</a:t>
            </a:r>
            <a:endParaRPr lang="en-US"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5/24/2022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0749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a:spcBef>
                <a:spcPts val="0"/>
              </a:spcBef>
              <a:spcAft>
                <a:spcPts val="0"/>
              </a:spcAft>
              <a:buFont typeface="Wingdings" panose="05000000000000000000" pitchFamily="2" charset="2"/>
              <a:buChar char="§"/>
            </a:pPr>
            <a:r>
              <a:rPr lang="en-US" sz="1800" kern="1200">
                <a:solidFill>
                  <a:srgbClr val="000000"/>
                </a:solidFill>
                <a:effectLst/>
                <a:latin typeface="Segoe UI" panose="020B0502040204020203" pitchFamily="34" charset="0"/>
                <a:ea typeface="Times New Roman" panose="02020603050405020304" pitchFamily="18" charset="0"/>
              </a:rPr>
              <a:t>Partners can get over 20 benefits to help them accelerate their Viva development and GTM</a:t>
            </a:r>
          </a:p>
          <a:p>
            <a:pPr marL="285750" marR="0" lvl="0" indent="-285750" algn="l">
              <a:spcBef>
                <a:spcPts val="0"/>
              </a:spcBef>
              <a:spcAft>
                <a:spcPts val="0"/>
              </a:spcAft>
              <a:buFont typeface="Wingdings" panose="05000000000000000000" pitchFamily="2" charset="2"/>
              <a:buChar char="§"/>
            </a:pPr>
            <a:r>
              <a:rPr lang="en-US" sz="1800" kern="1200">
                <a:solidFill>
                  <a:srgbClr val="000000"/>
                </a:solidFill>
                <a:effectLst/>
                <a:latin typeface="Segoe UI" panose="020B0502040204020203" pitchFamily="34" charset="0"/>
                <a:ea typeface="Times New Roman" panose="02020603050405020304" pitchFamily="18" charset="0"/>
              </a:rPr>
              <a:t>These benefits include access to Microsoft technology, like Microsoft Azure credits, 1:1 consults with Microsoft experts to help you design and build your app and take advantage of all the great features built in the Microsoft 365 platform </a:t>
            </a:r>
          </a:p>
          <a:p>
            <a:pPr marL="285750" marR="0" lvl="0" indent="-285750" algn="l">
              <a:spcBef>
                <a:spcPts val="0"/>
              </a:spcBef>
              <a:spcAft>
                <a:spcPts val="0"/>
              </a:spcAft>
              <a:buFont typeface="Wingdings" panose="05000000000000000000" pitchFamily="2" charset="2"/>
              <a:buChar char="§"/>
            </a:pPr>
            <a:r>
              <a:rPr lang="en-US" sz="1800" kern="1200">
                <a:solidFill>
                  <a:srgbClr val="000000"/>
                </a:solidFill>
                <a:effectLst/>
                <a:latin typeface="Segoe UI" panose="020B0502040204020203" pitchFamily="34" charset="0"/>
                <a:ea typeface="Times New Roman" panose="02020603050405020304" pitchFamily="18" charset="0"/>
              </a:rPr>
              <a:t>Certification vouchers that your team can leverage for skilling</a:t>
            </a:r>
          </a:p>
          <a:p>
            <a:pPr marL="285750" marR="0" lvl="0" indent="-285750" algn="l">
              <a:spcBef>
                <a:spcPts val="0"/>
              </a:spcBef>
              <a:spcAft>
                <a:spcPts val="0"/>
              </a:spcAft>
              <a:buFont typeface="Wingdings" panose="05000000000000000000" pitchFamily="2" charset="2"/>
              <a:buChar char="§"/>
            </a:pPr>
            <a:endParaRPr lang="en-US" sz="1800" kern="1200">
              <a:solidFill>
                <a:srgbClr val="000000"/>
              </a:solidFill>
              <a:effectLst/>
              <a:latin typeface="Segoe UI" panose="020B0502040204020203" pitchFamily="34" charset="0"/>
              <a:ea typeface="Times New Roman" panose="02020603050405020304" pitchFamily="18" charset="0"/>
            </a:endParaRPr>
          </a:p>
          <a:p>
            <a:pPr marL="285750" marR="0" lvl="0" indent="-285750" algn="l">
              <a:spcBef>
                <a:spcPts val="0"/>
              </a:spcBef>
              <a:spcAft>
                <a:spcPts val="0"/>
              </a:spcAft>
              <a:buFont typeface="Wingdings" panose="05000000000000000000" pitchFamily="2" charset="2"/>
              <a:buChar char="§"/>
            </a:pPr>
            <a:r>
              <a:rPr lang="en-US" sz="1800" kern="1200">
                <a:solidFill>
                  <a:srgbClr val="000000"/>
                </a:solidFill>
                <a:effectLst/>
                <a:latin typeface="Segoe UI" panose="020B0502040204020203" pitchFamily="34" charset="0"/>
                <a:ea typeface="Times New Roman" panose="02020603050405020304" pitchFamily="18" charset="0"/>
              </a:rPr>
              <a:t>We will provide you with marketing resources to increase your exposure to new customers and support to increase your visibility with our Microsoft field.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00E22-755C-402C-AE44-8463CB04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698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39.jpe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13" name="Graphic 12" descr="Microsoft 365 logo">
            <a:extLst>
              <a:ext uri="{FF2B5EF4-FFF2-40B4-BE49-F238E27FC236}">
                <a16:creationId xmlns:a16="http://schemas.microsoft.com/office/drawing/2014/main" id="{1C0B4393-DDE3-4C9F-9E7A-93C5240C1B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Graphic 7" descr="Viva graphic">
            <a:extLst>
              <a:ext uri="{FF2B5EF4-FFF2-40B4-BE49-F238E27FC236}">
                <a16:creationId xmlns:a16="http://schemas.microsoft.com/office/drawing/2014/main" id="{7C40A0D2-425A-4D74-8BB6-25D34C80D0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ltGray">
          <a:xfrm>
            <a:off x="6206041" y="891696"/>
            <a:ext cx="5285232" cy="5285232"/>
          </a:xfrm>
          <a:prstGeom prst="rect">
            <a:avLst/>
          </a:prstGeom>
        </p:spPr>
      </p:pic>
      <p:sp>
        <p:nvSpPr>
          <p:cNvPr id="11" name="TextBox 10">
            <a:extLst>
              <a:ext uri="{FF2B5EF4-FFF2-40B4-BE49-F238E27FC236}">
                <a16:creationId xmlns:a16="http://schemas.microsoft.com/office/drawing/2014/main" id="{CE73AACE-5218-4AEC-9481-3CCF16FE43D4}"/>
              </a:ext>
            </a:extLst>
          </p:cNvPr>
          <p:cNvSpPr txBox="1"/>
          <p:nvPr userDrawn="1"/>
        </p:nvSpPr>
        <p:spPr>
          <a:xfrm>
            <a:off x="584200" y="2075600"/>
            <a:ext cx="2278743" cy="307777"/>
          </a:xfrm>
          <a:prstGeom prst="rect">
            <a:avLst/>
          </a:prstGeom>
          <a:noFill/>
        </p:spPr>
        <p:txBody>
          <a:bodyPr wrap="square" lIns="0" tIns="0" rIns="0" bIns="0" rtlCol="0">
            <a:spAutoFit/>
          </a:bodyPr>
          <a:lstStyle/>
          <a:p>
            <a:pPr algn="l"/>
            <a:r>
              <a:rPr lang="en-US" sz="2000">
                <a:solidFill>
                  <a:srgbClr val="D83B01"/>
                </a:solidFill>
                <a:latin typeface="+mj-lt"/>
              </a:rPr>
              <a:t>Microsoft Viva</a:t>
            </a:r>
          </a:p>
        </p:txBody>
      </p:sp>
      <p:pic>
        <p:nvPicPr>
          <p:cNvPr id="14" name="Picture 13" descr="Woman">
            <a:extLst>
              <a:ext uri="{FF2B5EF4-FFF2-40B4-BE49-F238E27FC236}">
                <a16:creationId xmlns:a16="http://schemas.microsoft.com/office/drawing/2014/main" id="{F22B8CE3-D05A-44E7-A679-6E4898B2C986}"/>
              </a:ext>
            </a:extLst>
          </p:cNvPr>
          <p:cNvPicPr>
            <a:picLocks noChangeAspect="1"/>
          </p:cNvPicPr>
          <p:nvPr userDrawn="1"/>
        </p:nvPicPr>
        <p:blipFill>
          <a:blip r:embed="rId6"/>
          <a:srcRect l="12684" t="12828" r="10667" b="18735"/>
          <a:stretch>
            <a:fillRect/>
          </a:stretch>
        </p:blipFill>
        <p:spPr bwMode="ltGray">
          <a:xfrm>
            <a:off x="6388056" y="4224879"/>
            <a:ext cx="1581912" cy="1581912"/>
          </a:xfrm>
          <a:custGeom>
            <a:avLst/>
            <a:gdLst>
              <a:gd name="connsiteX0" fmla="*/ 876104 w 1752208"/>
              <a:gd name="connsiteY0" fmla="*/ 0 h 1752208"/>
              <a:gd name="connsiteX1" fmla="*/ 1752208 w 1752208"/>
              <a:gd name="connsiteY1" fmla="*/ 876104 h 1752208"/>
              <a:gd name="connsiteX2" fmla="*/ 876104 w 1752208"/>
              <a:gd name="connsiteY2" fmla="*/ 1752208 h 1752208"/>
              <a:gd name="connsiteX3" fmla="*/ 0 w 1752208"/>
              <a:gd name="connsiteY3" fmla="*/ 876104 h 1752208"/>
              <a:gd name="connsiteX4" fmla="*/ 876104 w 1752208"/>
              <a:gd name="connsiteY4" fmla="*/ 0 h 175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208" h="1752208">
                <a:moveTo>
                  <a:pt x="876104" y="0"/>
                </a:moveTo>
                <a:cubicBezTo>
                  <a:pt x="1359963" y="0"/>
                  <a:pt x="1752208" y="392245"/>
                  <a:pt x="1752208" y="876104"/>
                </a:cubicBezTo>
                <a:cubicBezTo>
                  <a:pt x="1752208" y="1359963"/>
                  <a:pt x="1359963" y="1752208"/>
                  <a:pt x="876104" y="1752208"/>
                </a:cubicBezTo>
                <a:cubicBezTo>
                  <a:pt x="392245" y="1752208"/>
                  <a:pt x="0" y="1359963"/>
                  <a:pt x="0" y="876104"/>
                </a:cubicBezTo>
                <a:cubicBezTo>
                  <a:pt x="0" y="392245"/>
                  <a:pt x="392245" y="0"/>
                  <a:pt x="876104" y="0"/>
                </a:cubicBezTo>
                <a:close/>
              </a:path>
            </a:pathLst>
          </a:custGeom>
        </p:spPr>
      </p:pic>
      <p:pic>
        <p:nvPicPr>
          <p:cNvPr id="15" name="Picture 14" descr="Man">
            <a:extLst>
              <a:ext uri="{FF2B5EF4-FFF2-40B4-BE49-F238E27FC236}">
                <a16:creationId xmlns:a16="http://schemas.microsoft.com/office/drawing/2014/main" id="{BE14D70A-10E8-484C-BA57-27ED1AC681E5}"/>
              </a:ext>
            </a:extLst>
          </p:cNvPr>
          <p:cNvPicPr>
            <a:picLocks noChangeAspect="1"/>
          </p:cNvPicPr>
          <p:nvPr userDrawn="1"/>
        </p:nvPicPr>
        <p:blipFill>
          <a:blip r:embed="rId7"/>
          <a:srcRect l="4438" t="9174" r="9015" b="2967"/>
          <a:stretch>
            <a:fillRect/>
          </a:stretch>
        </p:blipFill>
        <p:spPr bwMode="ltGray">
          <a:xfrm>
            <a:off x="9540013" y="1077208"/>
            <a:ext cx="1581912" cy="1581912"/>
          </a:xfrm>
          <a:custGeom>
            <a:avLst/>
            <a:gdLst>
              <a:gd name="connsiteX0" fmla="*/ 883715 w 1767430"/>
              <a:gd name="connsiteY0" fmla="*/ 0 h 1767430"/>
              <a:gd name="connsiteX1" fmla="*/ 1767430 w 1767430"/>
              <a:gd name="connsiteY1" fmla="*/ 883715 h 1767430"/>
              <a:gd name="connsiteX2" fmla="*/ 883715 w 1767430"/>
              <a:gd name="connsiteY2" fmla="*/ 1767430 h 1767430"/>
              <a:gd name="connsiteX3" fmla="*/ 0 w 1767430"/>
              <a:gd name="connsiteY3" fmla="*/ 883715 h 1767430"/>
              <a:gd name="connsiteX4" fmla="*/ 883715 w 1767430"/>
              <a:gd name="connsiteY4" fmla="*/ 0 h 176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430" h="1767430">
                <a:moveTo>
                  <a:pt x="883715" y="0"/>
                </a:moveTo>
                <a:cubicBezTo>
                  <a:pt x="1371777" y="0"/>
                  <a:pt x="1767430" y="395653"/>
                  <a:pt x="1767430" y="883715"/>
                </a:cubicBezTo>
                <a:cubicBezTo>
                  <a:pt x="1767430" y="1371777"/>
                  <a:pt x="1371777" y="1767430"/>
                  <a:pt x="883715" y="1767430"/>
                </a:cubicBezTo>
                <a:cubicBezTo>
                  <a:pt x="395653" y="1767430"/>
                  <a:pt x="0" y="1371777"/>
                  <a:pt x="0" y="883715"/>
                </a:cubicBezTo>
                <a:cubicBezTo>
                  <a:pt x="0" y="395653"/>
                  <a:pt x="395653" y="0"/>
                  <a:pt x="883715" y="0"/>
                </a:cubicBezTo>
                <a:close/>
              </a:path>
            </a:pathLst>
          </a:cu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2999" userDrawn="1">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185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1351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219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390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81896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00747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771568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64595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7331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1856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53328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692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67065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0134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05647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238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43827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343776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64042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7868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59093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854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5719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DD16012E-7552-4D66-BEC4-77F25DAACD42}"/>
              </a:ext>
            </a:extLst>
          </p:cNvPr>
          <p:cNvSpPr/>
          <p:nvPr userDrawn="1"/>
        </p:nvSpPr>
        <p:spPr bwMode="auto">
          <a:xfrm>
            <a:off x="585216" y="1854200"/>
            <a:ext cx="11024172" cy="1651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AA65FD8-BFAD-4F0B-8CCD-65FDE1E1B8B3}"/>
              </a:ext>
            </a:extLst>
          </p:cNvPr>
          <p:cNvSpPr/>
          <p:nvPr userDrawn="1"/>
        </p:nvSpPr>
        <p:spPr bwMode="auto">
          <a:xfrm>
            <a:off x="585217" y="1854200"/>
            <a:ext cx="3186684" cy="1651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90843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DD16012E-7552-4D66-BEC4-77F25DAACD42}"/>
              </a:ext>
            </a:extLst>
          </p:cNvPr>
          <p:cNvSpPr/>
          <p:nvPr userDrawn="1"/>
        </p:nvSpPr>
        <p:spPr bwMode="auto">
          <a:xfrm>
            <a:off x="585216" y="1854200"/>
            <a:ext cx="11024172" cy="1651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AA65FD8-BFAD-4F0B-8CCD-65FDE1E1B8B3}"/>
              </a:ext>
            </a:extLst>
          </p:cNvPr>
          <p:cNvSpPr/>
          <p:nvPr userDrawn="1"/>
        </p:nvSpPr>
        <p:spPr bwMode="auto">
          <a:xfrm>
            <a:off x="585217" y="1854200"/>
            <a:ext cx="3186684" cy="16510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02400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777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9090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81431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32485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4674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1507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767306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7887"/>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77319"/>
            <a:ext cx="446176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10" name="Graphic 9" descr="Viva graphic">
            <a:extLst>
              <a:ext uri="{FF2B5EF4-FFF2-40B4-BE49-F238E27FC236}">
                <a16:creationId xmlns:a16="http://schemas.microsoft.com/office/drawing/2014/main" id="{1A05C9D1-1D90-4031-9CB5-029639FE64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389515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p15:clr>
            <a:srgbClr val="5ACBF0"/>
          </p15:clr>
        </p15:guide>
        <p15:guide id="4" orient="horz" pos="2505">
          <p15:clr>
            <a:srgbClr val="5ACBF0"/>
          </p15:clr>
        </p15:guide>
        <p15:guide id="5" pos="546"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Graphic 7" descr="Viva graphic">
            <a:extLst>
              <a:ext uri="{FF2B5EF4-FFF2-40B4-BE49-F238E27FC236}">
                <a16:creationId xmlns:a16="http://schemas.microsoft.com/office/drawing/2014/main" id="{67C1BDB3-08E4-4EBB-941A-4F589D6FDF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2148096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userDrawn="1">
          <p15:clr>
            <a:srgbClr val="5ACBF0"/>
          </p15:clr>
        </p15:guide>
        <p15:guide id="4" pos="546"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94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043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Graphic 3" descr="Microsoft 365 logo">
            <a:extLst>
              <a:ext uri="{FF2B5EF4-FFF2-40B4-BE49-F238E27FC236}">
                <a16:creationId xmlns:a16="http://schemas.microsoft.com/office/drawing/2014/main" id="{0F4AEFA2-A26C-4CB7-84A0-4D9660932D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3861614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814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7" name="Picture 6" descr="Microsoft Inspire Background Pattern">
            <a:extLst>
              <a:ext uri="{FF2B5EF4-FFF2-40B4-BE49-F238E27FC236}">
                <a16:creationId xmlns:a16="http://schemas.microsoft.com/office/drawing/2014/main" id="{1BD8CE41-F5FD-42FF-B749-961DD93B78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white - EMF" descr="Microsoft logo white text version">
            <a:extLst>
              <a:ext uri="{FF2B5EF4-FFF2-40B4-BE49-F238E27FC236}">
                <a16:creationId xmlns:a16="http://schemas.microsoft.com/office/drawing/2014/main" id="{9F6FE2F8-8D7F-4873-9856-F7C6ED802785}"/>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9" name="Picture 8" descr="Microsoft Inspire logo white version">
            <a:extLst>
              <a:ext uri="{FF2B5EF4-FFF2-40B4-BE49-F238E27FC236}">
                <a16:creationId xmlns:a16="http://schemas.microsoft.com/office/drawing/2014/main" id="{575F1D0E-29BD-4647-87C0-AABE248374B5}"/>
              </a:ext>
            </a:extLst>
          </p:cNvPr>
          <p:cNvPicPr>
            <a:picLocks noChangeAspect="1"/>
          </p:cNvPicPr>
          <p:nvPr userDrawn="1"/>
        </p:nvPicPr>
        <p:blipFill>
          <a:blip r:embed="rId4"/>
          <a:stretch>
            <a:fillRect/>
          </a:stretch>
        </p:blipFill>
        <p:spPr>
          <a:xfrm>
            <a:off x="72095" y="2485696"/>
            <a:ext cx="3688964" cy="2086303"/>
          </a:xfrm>
          <a:prstGeom prst="rect">
            <a:avLst/>
          </a:prstGeom>
        </p:spPr>
      </p:pic>
    </p:spTree>
    <p:extLst>
      <p:ext uri="{BB962C8B-B14F-4D97-AF65-F5344CB8AC3E}">
        <p14:creationId xmlns:p14="http://schemas.microsoft.com/office/powerpoint/2010/main" val="181173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128249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54419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85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468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3 Title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792620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3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7839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07044780"/>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6017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1626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29979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7023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602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20840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242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617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587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6462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6591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7132"/>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772200"/>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3"/>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77981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3"/>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994521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3"/>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1735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3"/>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994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904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4373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20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7827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249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945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EA55C6C0-F4DF-4E8A-A52F-6431E46394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0091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127255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72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3 Title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642547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ue S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929075-3134-4FFB-A90F-EE0EEB2B0678}"/>
              </a:ext>
            </a:extLst>
          </p:cNvPr>
          <p:cNvSpPr/>
          <p:nvPr userDrawn="1"/>
        </p:nvSpPr>
        <p:spPr>
          <a:xfrm>
            <a:off x="0" y="0"/>
            <a:ext cx="406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Slide Number Placeholder 4">
            <a:extLst>
              <a:ext uri="{FF2B5EF4-FFF2-40B4-BE49-F238E27FC236}">
                <a16:creationId xmlns:a16="http://schemas.microsoft.com/office/drawing/2014/main" id="{807B73AD-BB34-4CE6-B76F-1B77EFF05E6D}"/>
              </a:ext>
            </a:extLst>
          </p:cNvPr>
          <p:cNvSpPr>
            <a:spLocks noGrp="1"/>
          </p:cNvSpPr>
          <p:nvPr>
            <p:ph type="sldNum" sz="quarter" idx="12"/>
          </p:nvPr>
        </p:nvSpPr>
        <p:spPr>
          <a:xfrm>
            <a:off x="9419772" y="6471104"/>
            <a:ext cx="2743200" cy="365125"/>
          </a:xfrm>
        </p:spPr>
        <p:txBody>
          <a:bodyPr/>
          <a:lstStyle/>
          <a:p>
            <a:fld id="{7F577133-EDC1-4610-966F-8E4F708DE6DD}" type="slidenum">
              <a:rPr lang="en-US" smtClean="0"/>
              <a:t>‹#›</a:t>
            </a:fld>
            <a:endParaRPr lang="en-US"/>
          </a:p>
        </p:txBody>
      </p:sp>
      <p:sp>
        <p:nvSpPr>
          <p:cNvPr id="9" name="TextBox 8">
            <a:extLst>
              <a:ext uri="{FF2B5EF4-FFF2-40B4-BE49-F238E27FC236}">
                <a16:creationId xmlns:a16="http://schemas.microsoft.com/office/drawing/2014/main" id="{42FD61A8-E1D2-4CF4-868F-D414160A045F}"/>
              </a:ext>
            </a:extLst>
          </p:cNvPr>
          <p:cNvSpPr txBox="1"/>
          <p:nvPr userDrawn="1"/>
        </p:nvSpPr>
        <p:spPr>
          <a:xfrm>
            <a:off x="340595" y="6280989"/>
            <a:ext cx="3385286" cy="338554"/>
          </a:xfrm>
          <a:prstGeom prst="rect">
            <a:avLst/>
          </a:prstGeom>
          <a:noFill/>
        </p:spPr>
        <p:txBody>
          <a:bodyPr wrap="none" rtlCol="0">
            <a:spAutoFit/>
          </a:bodyPr>
          <a:lstStyle/>
          <a:p>
            <a:r>
              <a:rPr lang="en-US" sz="1600">
                <a:solidFill>
                  <a:schemeClr val="bg1"/>
                </a:solidFill>
                <a:cs typeface="Segoe UI Semibold" panose="020B0702040204020203" pitchFamily="34" charset="0"/>
              </a:rPr>
              <a:t>Microsoft 365 ISV Benefits Program</a:t>
            </a:r>
          </a:p>
        </p:txBody>
      </p:sp>
    </p:spTree>
    <p:extLst>
      <p:ext uri="{BB962C8B-B14F-4D97-AF65-F5344CB8AC3E}">
        <p14:creationId xmlns:p14="http://schemas.microsoft.com/office/powerpoint/2010/main" val="7024502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hank You Slide">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054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4058-64D7-4012-8232-435689B1BB3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AD4B33-A60B-4F70-A8A2-1FB693F53D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E13FE-6489-48D5-B303-AB483D1489C1}"/>
              </a:ext>
            </a:extLst>
          </p:cNvPr>
          <p:cNvSpPr>
            <a:spLocks noGrp="1"/>
          </p:cNvSpPr>
          <p:nvPr>
            <p:ph type="sldNum" sz="quarter" idx="12"/>
          </p:nvPr>
        </p:nvSpPr>
        <p:spPr/>
        <p:txBody>
          <a:bodyPr/>
          <a:lstStyle/>
          <a:p>
            <a:fld id="{B0AA57B7-CA13-4E8C-AD98-E3CDC8472E58}" type="slidenum">
              <a:rPr lang="en-US" smtClean="0"/>
              <a:t>‹#›</a:t>
            </a:fld>
            <a:endParaRPr lang="en-US"/>
          </a:p>
        </p:txBody>
      </p:sp>
    </p:spTree>
    <p:extLst>
      <p:ext uri="{BB962C8B-B14F-4D97-AF65-F5344CB8AC3E}">
        <p14:creationId xmlns:p14="http://schemas.microsoft.com/office/powerpoint/2010/main" val="382546702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Blue S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929075-3134-4FFB-A90F-EE0EEB2B0678}"/>
              </a:ext>
            </a:extLst>
          </p:cNvPr>
          <p:cNvSpPr/>
          <p:nvPr userDrawn="1"/>
        </p:nvSpPr>
        <p:spPr>
          <a:xfrm>
            <a:off x="0" y="0"/>
            <a:ext cx="406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5" name="Slide Number Placeholder 4">
            <a:extLst>
              <a:ext uri="{FF2B5EF4-FFF2-40B4-BE49-F238E27FC236}">
                <a16:creationId xmlns:a16="http://schemas.microsoft.com/office/drawing/2014/main" id="{807B73AD-BB34-4CE6-B76F-1B77EFF05E6D}"/>
              </a:ext>
            </a:extLst>
          </p:cNvPr>
          <p:cNvSpPr>
            <a:spLocks noGrp="1"/>
          </p:cNvSpPr>
          <p:nvPr>
            <p:ph type="sldNum" sz="quarter" idx="12"/>
          </p:nvPr>
        </p:nvSpPr>
        <p:spPr>
          <a:xfrm>
            <a:off x="9419772" y="6471104"/>
            <a:ext cx="2743200" cy="365125"/>
          </a:xfrm>
        </p:spPr>
        <p:txBody>
          <a:bodyPr/>
          <a:lstStyle/>
          <a:p>
            <a:fld id="{7F577133-EDC1-4610-966F-8E4F708DE6DD}" type="slidenum">
              <a:rPr lang="en-US" smtClean="0"/>
              <a:t>‹#›</a:t>
            </a:fld>
            <a:endParaRPr lang="en-US"/>
          </a:p>
        </p:txBody>
      </p:sp>
      <p:sp>
        <p:nvSpPr>
          <p:cNvPr id="9" name="TextBox 8">
            <a:extLst>
              <a:ext uri="{FF2B5EF4-FFF2-40B4-BE49-F238E27FC236}">
                <a16:creationId xmlns:a16="http://schemas.microsoft.com/office/drawing/2014/main" id="{42FD61A8-E1D2-4CF4-868F-D414160A045F}"/>
              </a:ext>
            </a:extLst>
          </p:cNvPr>
          <p:cNvSpPr txBox="1"/>
          <p:nvPr userDrawn="1"/>
        </p:nvSpPr>
        <p:spPr>
          <a:xfrm>
            <a:off x="340595" y="6278056"/>
            <a:ext cx="3385286" cy="338554"/>
          </a:xfrm>
          <a:prstGeom prst="rect">
            <a:avLst/>
          </a:prstGeom>
          <a:noFill/>
        </p:spPr>
        <p:txBody>
          <a:bodyPr wrap="none" rtlCol="0">
            <a:spAutoFit/>
          </a:bodyPr>
          <a:lstStyle/>
          <a:p>
            <a:r>
              <a:rPr lang="en-US" sz="1600">
                <a:solidFill>
                  <a:schemeClr val="bg1"/>
                </a:solidFill>
                <a:cs typeface="Segoe UI Semibold" panose="020B0702040204020203" pitchFamily="34" charset="0"/>
              </a:rPr>
              <a:t>Microsoft 365 ISV Benefits Program</a:t>
            </a:r>
          </a:p>
        </p:txBody>
      </p:sp>
    </p:spTree>
    <p:extLst>
      <p:ext uri="{BB962C8B-B14F-4D97-AF65-F5344CB8AC3E}">
        <p14:creationId xmlns:p14="http://schemas.microsoft.com/office/powerpoint/2010/main" val="39363693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5243631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Pr>
        <a:solidFill>
          <a:srgbClr val="00206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tx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1469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Rectangle: Rounded Corners 2">
            <a:extLst>
              <a:ext uri="{FF2B5EF4-FFF2-40B4-BE49-F238E27FC236}">
                <a16:creationId xmlns:a16="http://schemas.microsoft.com/office/drawing/2014/main" id="{239952E4-8717-407C-84DC-04DFDA270713}"/>
              </a:ext>
            </a:extLst>
          </p:cNvPr>
          <p:cNvSpPr/>
          <p:nvPr userDrawn="1"/>
        </p:nvSpPr>
        <p:spPr bwMode="auto">
          <a:xfrm>
            <a:off x="585216" y="1854200"/>
            <a:ext cx="11024172" cy="16510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A7E4BAA-7A8E-40E6-B9FC-A376F17DD474}"/>
              </a:ext>
            </a:extLst>
          </p:cNvPr>
          <p:cNvSpPr/>
          <p:nvPr userDrawn="1"/>
        </p:nvSpPr>
        <p:spPr bwMode="auto">
          <a:xfrm>
            <a:off x="585217" y="1854200"/>
            <a:ext cx="3186684" cy="1651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7887"/>
            <a:ext cx="445928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77319"/>
            <a:ext cx="445928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10" name="Graphic 9" descr="Viva graphic">
            <a:extLst>
              <a:ext uri="{FF2B5EF4-FFF2-40B4-BE49-F238E27FC236}">
                <a16:creationId xmlns:a16="http://schemas.microsoft.com/office/drawing/2014/main" id="{1B3776EE-04E4-4DEB-9B74-56035E6A2A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descr="Viva graphic">
            <a:extLst>
              <a:ext uri="{FF2B5EF4-FFF2-40B4-BE49-F238E27FC236}">
                <a16:creationId xmlns:a16="http://schemas.microsoft.com/office/drawing/2014/main" id="{AB0B0DA3-8846-4638-B069-24506A34C5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userDrawn="1">
          <p15:clr>
            <a:srgbClr val="5ACBF0"/>
          </p15:clr>
        </p15:guide>
        <p15:guide id="4" pos="546"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Graphic 4" descr="Microsoft 365 logo">
            <a:extLst>
              <a:ext uri="{FF2B5EF4-FFF2-40B4-BE49-F238E27FC236}">
                <a16:creationId xmlns:a16="http://schemas.microsoft.com/office/drawing/2014/main" id="{AE6D4B2A-C6D5-45FF-8810-ED8D9F75E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4" name="Graphic 13" descr="Microsoft 365 logo">
            <a:extLst>
              <a:ext uri="{FF2B5EF4-FFF2-40B4-BE49-F238E27FC236}">
                <a16:creationId xmlns:a16="http://schemas.microsoft.com/office/drawing/2014/main" id="{BDAD4DAA-0B3C-4CC7-9D2E-4C3D32AFC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Graphic 7" descr="Viva graphic">
            <a:extLst>
              <a:ext uri="{FF2B5EF4-FFF2-40B4-BE49-F238E27FC236}">
                <a16:creationId xmlns:a16="http://schemas.microsoft.com/office/drawing/2014/main" id="{91B22646-1EDB-464B-8C60-30DC574964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ltGray">
          <a:xfrm>
            <a:off x="6206041" y="891696"/>
            <a:ext cx="5285232" cy="5285232"/>
          </a:xfrm>
          <a:prstGeom prst="rect">
            <a:avLst/>
          </a:prstGeom>
        </p:spPr>
      </p:pic>
      <p:sp>
        <p:nvSpPr>
          <p:cNvPr id="10" name="TextBox 9">
            <a:extLst>
              <a:ext uri="{FF2B5EF4-FFF2-40B4-BE49-F238E27FC236}">
                <a16:creationId xmlns:a16="http://schemas.microsoft.com/office/drawing/2014/main" id="{CEF33A90-9AAF-487F-9A86-1D28ED52D520}"/>
              </a:ext>
            </a:extLst>
          </p:cNvPr>
          <p:cNvSpPr txBox="1"/>
          <p:nvPr userDrawn="1"/>
        </p:nvSpPr>
        <p:spPr>
          <a:xfrm>
            <a:off x="584200" y="2075600"/>
            <a:ext cx="2278743" cy="307777"/>
          </a:xfrm>
          <a:prstGeom prst="rect">
            <a:avLst/>
          </a:prstGeom>
          <a:noFill/>
        </p:spPr>
        <p:txBody>
          <a:bodyPr wrap="square" lIns="0" tIns="0" rIns="0" bIns="0" rtlCol="0">
            <a:spAutoFit/>
          </a:bodyPr>
          <a:lstStyle/>
          <a:p>
            <a:pPr algn="l"/>
            <a:r>
              <a:rPr lang="en-US" sz="2000">
                <a:solidFill>
                  <a:srgbClr val="107C10"/>
                </a:solidFill>
                <a:latin typeface="+mj-lt"/>
              </a:rPr>
              <a:t>Microsoft Viva</a:t>
            </a:r>
          </a:p>
        </p:txBody>
      </p:sp>
      <p:pic>
        <p:nvPicPr>
          <p:cNvPr id="12" name="Picture 11" descr="Woman">
            <a:extLst>
              <a:ext uri="{FF2B5EF4-FFF2-40B4-BE49-F238E27FC236}">
                <a16:creationId xmlns:a16="http://schemas.microsoft.com/office/drawing/2014/main" id="{6C7F589B-4E85-4A94-8403-3FE8061805C5}"/>
              </a:ext>
            </a:extLst>
          </p:cNvPr>
          <p:cNvPicPr>
            <a:picLocks noChangeAspect="1"/>
          </p:cNvPicPr>
          <p:nvPr userDrawn="1"/>
        </p:nvPicPr>
        <p:blipFill>
          <a:blip r:embed="rId6"/>
          <a:stretch>
            <a:fillRect/>
          </a:stretch>
        </p:blipFill>
        <p:spPr bwMode="ltGray">
          <a:xfrm>
            <a:off x="6388056" y="4224879"/>
            <a:ext cx="1581912" cy="1581912"/>
          </a:xfrm>
          <a:custGeom>
            <a:avLst/>
            <a:gdLst>
              <a:gd name="connsiteX0" fmla="*/ 1338606 w 2677212"/>
              <a:gd name="connsiteY0" fmla="*/ 0 h 2677212"/>
              <a:gd name="connsiteX1" fmla="*/ 2677212 w 2677212"/>
              <a:gd name="connsiteY1" fmla="*/ 1338606 h 2677212"/>
              <a:gd name="connsiteX2" fmla="*/ 1338606 w 2677212"/>
              <a:gd name="connsiteY2" fmla="*/ 2677212 h 2677212"/>
              <a:gd name="connsiteX3" fmla="*/ 0 w 2677212"/>
              <a:gd name="connsiteY3" fmla="*/ 1338606 h 2677212"/>
              <a:gd name="connsiteX4" fmla="*/ 1338606 w 2677212"/>
              <a:gd name="connsiteY4" fmla="*/ 0 h 267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12" h="2677212">
                <a:moveTo>
                  <a:pt x="1338606" y="0"/>
                </a:moveTo>
                <a:cubicBezTo>
                  <a:pt x="2077898" y="0"/>
                  <a:pt x="2677212" y="599314"/>
                  <a:pt x="2677212" y="1338606"/>
                </a:cubicBezTo>
                <a:cubicBezTo>
                  <a:pt x="2677212" y="2077898"/>
                  <a:pt x="2077898" y="2677212"/>
                  <a:pt x="1338606" y="2677212"/>
                </a:cubicBezTo>
                <a:cubicBezTo>
                  <a:pt x="599314" y="2677212"/>
                  <a:pt x="0" y="2077898"/>
                  <a:pt x="0" y="1338606"/>
                </a:cubicBezTo>
                <a:cubicBezTo>
                  <a:pt x="0" y="599314"/>
                  <a:pt x="599314" y="0"/>
                  <a:pt x="1338606" y="0"/>
                </a:cubicBezTo>
                <a:close/>
              </a:path>
            </a:pathLst>
          </a:custGeom>
        </p:spPr>
      </p:pic>
      <p:pic>
        <p:nvPicPr>
          <p:cNvPr id="15" name="Picture 14" descr="Man">
            <a:extLst>
              <a:ext uri="{FF2B5EF4-FFF2-40B4-BE49-F238E27FC236}">
                <a16:creationId xmlns:a16="http://schemas.microsoft.com/office/drawing/2014/main" id="{8F75749A-0A7B-4196-A9A0-BD346B608564}"/>
              </a:ext>
            </a:extLst>
          </p:cNvPr>
          <p:cNvPicPr>
            <a:picLocks noChangeAspect="1"/>
          </p:cNvPicPr>
          <p:nvPr userDrawn="1"/>
        </p:nvPicPr>
        <p:blipFill>
          <a:blip r:embed="rId7"/>
          <a:srcRect l="5509" t="6369" r="6118" b="4568"/>
          <a:stretch>
            <a:fillRect/>
          </a:stretch>
        </p:blipFill>
        <p:spPr bwMode="ltGray">
          <a:xfrm>
            <a:off x="9540013" y="1077208"/>
            <a:ext cx="1581912" cy="1581912"/>
          </a:xfrm>
          <a:custGeom>
            <a:avLst/>
            <a:gdLst>
              <a:gd name="connsiteX0" fmla="*/ 868685 w 1737370"/>
              <a:gd name="connsiteY0" fmla="*/ 0 h 1737370"/>
              <a:gd name="connsiteX1" fmla="*/ 1737370 w 1737370"/>
              <a:gd name="connsiteY1" fmla="*/ 868685 h 1737370"/>
              <a:gd name="connsiteX2" fmla="*/ 868685 w 1737370"/>
              <a:gd name="connsiteY2" fmla="*/ 1737370 h 1737370"/>
              <a:gd name="connsiteX3" fmla="*/ 0 w 1737370"/>
              <a:gd name="connsiteY3" fmla="*/ 868685 h 1737370"/>
              <a:gd name="connsiteX4" fmla="*/ 868685 w 1737370"/>
              <a:gd name="connsiteY4" fmla="*/ 0 h 1737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70" h="1737370">
                <a:moveTo>
                  <a:pt x="868685" y="0"/>
                </a:moveTo>
                <a:cubicBezTo>
                  <a:pt x="1348446" y="0"/>
                  <a:pt x="1737370" y="388924"/>
                  <a:pt x="1737370" y="868685"/>
                </a:cubicBezTo>
                <a:cubicBezTo>
                  <a:pt x="1737370" y="1348446"/>
                  <a:pt x="1348446" y="1737370"/>
                  <a:pt x="868685" y="1737370"/>
                </a:cubicBezTo>
                <a:cubicBezTo>
                  <a:pt x="388924" y="1737370"/>
                  <a:pt x="0" y="1348446"/>
                  <a:pt x="0" y="868685"/>
                </a:cubicBezTo>
                <a:cubicBezTo>
                  <a:pt x="0" y="388924"/>
                  <a:pt x="388924" y="0"/>
                  <a:pt x="868685" y="0"/>
                </a:cubicBezTo>
                <a:close/>
              </a:path>
            </a:pathLst>
          </a:custGeom>
        </p:spPr>
      </p:pic>
    </p:spTree>
    <p:extLst>
      <p:ext uri="{BB962C8B-B14F-4D97-AF65-F5344CB8AC3E}">
        <p14:creationId xmlns:p14="http://schemas.microsoft.com/office/powerpoint/2010/main" val="4123955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2999" userDrawn="1">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7559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16242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341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034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2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792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76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82966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8545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1447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68227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6792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75511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575327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24732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67365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8301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4313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4544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27801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39905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15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63661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17801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545084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05481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2848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4988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1259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9777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9C190A71-97E0-4E57-82FA-C3EF0F96C05B}"/>
              </a:ext>
            </a:extLst>
          </p:cNvPr>
          <p:cNvSpPr/>
          <p:nvPr userDrawn="1"/>
        </p:nvSpPr>
        <p:spPr bwMode="auto">
          <a:xfrm>
            <a:off x="585216" y="1854200"/>
            <a:ext cx="11024172" cy="1651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1117474-280D-4E50-BA20-903C9DCDA921}"/>
              </a:ext>
            </a:extLst>
          </p:cNvPr>
          <p:cNvSpPr/>
          <p:nvPr userDrawn="1"/>
        </p:nvSpPr>
        <p:spPr bwMode="auto">
          <a:xfrm>
            <a:off x="585217" y="1854200"/>
            <a:ext cx="3186684" cy="1651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4237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9C190A71-97E0-4E57-82FA-C3EF0F96C05B}"/>
              </a:ext>
            </a:extLst>
          </p:cNvPr>
          <p:cNvSpPr/>
          <p:nvPr userDrawn="1"/>
        </p:nvSpPr>
        <p:spPr bwMode="auto">
          <a:xfrm>
            <a:off x="585216" y="1854200"/>
            <a:ext cx="11024172" cy="1651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1117474-280D-4E50-BA20-903C9DCDA921}"/>
              </a:ext>
            </a:extLst>
          </p:cNvPr>
          <p:cNvSpPr/>
          <p:nvPr userDrawn="1"/>
        </p:nvSpPr>
        <p:spPr bwMode="auto">
          <a:xfrm>
            <a:off x="585217" y="1854200"/>
            <a:ext cx="3186684" cy="16510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900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2775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03883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70627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93102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9822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6461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64097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7887"/>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77319"/>
            <a:ext cx="446176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10" name="Graphic 9" descr="Viva graphic">
            <a:extLst>
              <a:ext uri="{FF2B5EF4-FFF2-40B4-BE49-F238E27FC236}">
                <a16:creationId xmlns:a16="http://schemas.microsoft.com/office/drawing/2014/main" id="{9B137BEF-35F4-42D8-9B17-204A071CD8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118109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p15:clr>
            <a:srgbClr val="5ACBF0"/>
          </p15:clr>
        </p15:guide>
        <p15:guide id="4" orient="horz" pos="2505">
          <p15:clr>
            <a:srgbClr val="5ACBF0"/>
          </p15:clr>
        </p15:guide>
        <p15:guide id="5" pos="546"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Graphic 7" descr="Viva graphic">
            <a:extLst>
              <a:ext uri="{FF2B5EF4-FFF2-40B4-BE49-F238E27FC236}">
                <a16:creationId xmlns:a16="http://schemas.microsoft.com/office/drawing/2014/main" id="{408513E5-926C-4240-AF8B-1C500DE597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6206041" y="891696"/>
            <a:ext cx="5285232" cy="5285232"/>
          </a:xfrm>
          <a:prstGeom prst="rect">
            <a:avLst/>
          </a:prstGeom>
        </p:spPr>
      </p:pic>
    </p:spTree>
    <p:extLst>
      <p:ext uri="{BB962C8B-B14F-4D97-AF65-F5344CB8AC3E}">
        <p14:creationId xmlns:p14="http://schemas.microsoft.com/office/powerpoint/2010/main" val="1887146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userDrawn="1">
          <p15:clr>
            <a:srgbClr val="5ACBF0"/>
          </p15:clr>
        </p15:guide>
        <p15:guide id="3" orient="horz" pos="1910" userDrawn="1">
          <p15:clr>
            <a:srgbClr val="5ACBF0"/>
          </p15:clr>
        </p15:guide>
        <p15:guide id="4" pos="546"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320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564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Graphic 4" descr="Microsoft 365 logo">
            <a:extLst>
              <a:ext uri="{FF2B5EF4-FFF2-40B4-BE49-F238E27FC236}">
                <a16:creationId xmlns:a16="http://schemas.microsoft.com/office/drawing/2014/main" id="{73B3249A-D944-49E1-808A-1F7B4A2343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843282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74347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3" name="Graphic 12" descr="Microsoft 365 logo">
            <a:extLst>
              <a:ext uri="{FF2B5EF4-FFF2-40B4-BE49-F238E27FC236}">
                <a16:creationId xmlns:a16="http://schemas.microsoft.com/office/drawing/2014/main" id="{823A1445-5C70-4C56-82D2-61DE593E4D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Graphic 7" descr="Viva graphic">
            <a:extLst>
              <a:ext uri="{FF2B5EF4-FFF2-40B4-BE49-F238E27FC236}">
                <a16:creationId xmlns:a16="http://schemas.microsoft.com/office/drawing/2014/main" id="{2BD62533-6543-4897-94AC-01F23FA1C3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ltGray">
          <a:xfrm>
            <a:off x="6206041" y="891696"/>
            <a:ext cx="5285232" cy="5285232"/>
          </a:xfrm>
          <a:prstGeom prst="rect">
            <a:avLst/>
          </a:prstGeom>
        </p:spPr>
      </p:pic>
      <p:sp>
        <p:nvSpPr>
          <p:cNvPr id="12" name="TextBox 11">
            <a:extLst>
              <a:ext uri="{FF2B5EF4-FFF2-40B4-BE49-F238E27FC236}">
                <a16:creationId xmlns:a16="http://schemas.microsoft.com/office/drawing/2014/main" id="{8F40B72B-6BA7-4574-99F3-C0FF41B80F62}"/>
              </a:ext>
            </a:extLst>
          </p:cNvPr>
          <p:cNvSpPr txBox="1"/>
          <p:nvPr userDrawn="1"/>
        </p:nvSpPr>
        <p:spPr>
          <a:xfrm>
            <a:off x="584200" y="2075600"/>
            <a:ext cx="4169664" cy="307777"/>
          </a:xfrm>
          <a:prstGeom prst="rect">
            <a:avLst/>
          </a:prstGeom>
          <a:noFill/>
        </p:spPr>
        <p:txBody>
          <a:bodyPr wrap="square" lIns="0" tIns="0" rIns="0" bIns="0" rtlCol="0">
            <a:spAutoFit/>
          </a:bodyPr>
          <a:lstStyle/>
          <a:p>
            <a:pPr algn="l"/>
            <a:r>
              <a:rPr lang="en-US" sz="2000">
                <a:solidFill>
                  <a:srgbClr val="0078D4"/>
                </a:solidFill>
                <a:latin typeface="+mj-lt"/>
              </a:rPr>
              <a:t>Microsoft Viva Connections</a:t>
            </a:r>
          </a:p>
        </p:txBody>
      </p:sp>
      <p:pic>
        <p:nvPicPr>
          <p:cNvPr id="14" name="Picture 13" descr="Man">
            <a:extLst>
              <a:ext uri="{FF2B5EF4-FFF2-40B4-BE49-F238E27FC236}">
                <a16:creationId xmlns:a16="http://schemas.microsoft.com/office/drawing/2014/main" id="{711A9683-5BA4-4326-B95A-410055E5DB6C}"/>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25772" t="2726" r="32176" b="34858"/>
          <a:stretch/>
        </p:blipFill>
        <p:spPr bwMode="ltGray">
          <a:xfrm>
            <a:off x="6388056" y="4224879"/>
            <a:ext cx="1583000" cy="1581912"/>
          </a:xfrm>
          <a:custGeom>
            <a:avLst/>
            <a:gdLst>
              <a:gd name="connsiteX0" fmla="*/ 738944 w 1519238"/>
              <a:gd name="connsiteY0" fmla="*/ 0 h 1518194"/>
              <a:gd name="connsiteX1" fmla="*/ 780294 w 1519238"/>
              <a:gd name="connsiteY1" fmla="*/ 0 h 1518194"/>
              <a:gd name="connsiteX2" fmla="*/ 837286 w 1519238"/>
              <a:gd name="connsiteY2" fmla="*/ 2878 h 1518194"/>
              <a:gd name="connsiteX3" fmla="*/ 1519238 w 1519238"/>
              <a:gd name="connsiteY3" fmla="*/ 758575 h 1518194"/>
              <a:gd name="connsiteX4" fmla="*/ 759619 w 1519238"/>
              <a:gd name="connsiteY4" fmla="*/ 1518194 h 1518194"/>
              <a:gd name="connsiteX5" fmla="*/ 0 w 1519238"/>
              <a:gd name="connsiteY5" fmla="*/ 758575 h 1518194"/>
              <a:gd name="connsiteX6" fmla="*/ 681953 w 1519238"/>
              <a:gd name="connsiteY6" fmla="*/ 2878 h 151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38" h="1518194">
                <a:moveTo>
                  <a:pt x="738944" y="0"/>
                </a:moveTo>
                <a:lnTo>
                  <a:pt x="780294" y="0"/>
                </a:lnTo>
                <a:lnTo>
                  <a:pt x="837286" y="2878"/>
                </a:lnTo>
                <a:cubicBezTo>
                  <a:pt x="1220328" y="41778"/>
                  <a:pt x="1519238" y="365270"/>
                  <a:pt x="1519238" y="758575"/>
                </a:cubicBezTo>
                <a:cubicBezTo>
                  <a:pt x="1519238" y="1178101"/>
                  <a:pt x="1179145" y="1518194"/>
                  <a:pt x="759619" y="1518194"/>
                </a:cubicBezTo>
                <a:cubicBezTo>
                  <a:pt x="340093" y="1518194"/>
                  <a:pt x="0" y="1178101"/>
                  <a:pt x="0" y="758575"/>
                </a:cubicBezTo>
                <a:cubicBezTo>
                  <a:pt x="0" y="365270"/>
                  <a:pt x="298910" y="41778"/>
                  <a:pt x="681953" y="2878"/>
                </a:cubicBezTo>
                <a:close/>
              </a:path>
            </a:pathLst>
          </a:custGeom>
        </p:spPr>
      </p:pic>
      <p:pic>
        <p:nvPicPr>
          <p:cNvPr id="15" name="Picture 14" descr="Woman">
            <a:extLst>
              <a:ext uri="{FF2B5EF4-FFF2-40B4-BE49-F238E27FC236}">
                <a16:creationId xmlns:a16="http://schemas.microsoft.com/office/drawing/2014/main" id="{4E0870FF-F685-45FC-B9D0-0EB3D7FEA421}"/>
              </a:ext>
            </a:extLst>
          </p:cNvPr>
          <p:cNvPicPr>
            <a:picLocks noChangeAspect="1"/>
          </p:cNvPicPr>
          <p:nvPr userDrawn="1"/>
        </p:nvPicPr>
        <p:blipFill>
          <a:blip r:embed="rId7"/>
          <a:srcRect l="6055" t="10038" r="14480" b="13411"/>
          <a:stretch>
            <a:fillRect/>
          </a:stretch>
        </p:blipFill>
        <p:spPr bwMode="ltGray">
          <a:xfrm>
            <a:off x="9540013" y="1077208"/>
            <a:ext cx="1581912" cy="1581912"/>
          </a:xfrm>
          <a:custGeom>
            <a:avLst/>
            <a:gdLst>
              <a:gd name="connsiteX0" fmla="*/ 874976 w 1749952"/>
              <a:gd name="connsiteY0" fmla="*/ 0 h 1749952"/>
              <a:gd name="connsiteX1" fmla="*/ 1749952 w 1749952"/>
              <a:gd name="connsiteY1" fmla="*/ 874976 h 1749952"/>
              <a:gd name="connsiteX2" fmla="*/ 874976 w 1749952"/>
              <a:gd name="connsiteY2" fmla="*/ 1749952 h 1749952"/>
              <a:gd name="connsiteX3" fmla="*/ 0 w 1749952"/>
              <a:gd name="connsiteY3" fmla="*/ 874976 h 1749952"/>
              <a:gd name="connsiteX4" fmla="*/ 874976 w 1749952"/>
              <a:gd name="connsiteY4" fmla="*/ 0 h 174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952" h="1749952">
                <a:moveTo>
                  <a:pt x="874976" y="0"/>
                </a:moveTo>
                <a:cubicBezTo>
                  <a:pt x="1358212" y="0"/>
                  <a:pt x="1749952" y="391740"/>
                  <a:pt x="1749952" y="874976"/>
                </a:cubicBezTo>
                <a:cubicBezTo>
                  <a:pt x="1749952" y="1358212"/>
                  <a:pt x="1358212" y="1749952"/>
                  <a:pt x="874976" y="1749952"/>
                </a:cubicBezTo>
                <a:cubicBezTo>
                  <a:pt x="391740" y="1749952"/>
                  <a:pt x="0" y="1358212"/>
                  <a:pt x="0" y="874976"/>
                </a:cubicBezTo>
                <a:cubicBezTo>
                  <a:pt x="0" y="391740"/>
                  <a:pt x="391740" y="0"/>
                  <a:pt x="874976" y="0"/>
                </a:cubicBezTo>
                <a:close/>
              </a:path>
            </a:pathLst>
          </a:custGeom>
        </p:spPr>
      </p:pic>
    </p:spTree>
    <p:extLst>
      <p:ext uri="{BB962C8B-B14F-4D97-AF65-F5344CB8AC3E}">
        <p14:creationId xmlns:p14="http://schemas.microsoft.com/office/powerpoint/2010/main" val="395984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2999" userDrawn="1">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1941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47289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345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51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77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490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332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theme" Target="../theme/theme2.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image" Target="../media/image1.emf"/><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theme" Target="../theme/theme3.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48" Type="http://schemas.openxmlformats.org/officeDocument/2006/relationships/image" Target="../media/image1.emf"/><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slideLayout" Target="../slideLayouts/slideLayout137.xml"/><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image" Target="../media/image35.png"/><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image" Target="../media/image34.jpeg"/><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image" Target="../media/image1.emf"/><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theme" Target="../theme/theme4.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8" Type="http://schemas.openxmlformats.org/officeDocument/2006/relationships/slideLayout" Target="../slideLayouts/slideLayout145.xml"/><Relationship Id="rId3"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5.xml"/><Relationship Id="rId7" Type="http://schemas.openxmlformats.org/officeDocument/2006/relationships/theme" Target="../theme/theme5.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5" Type="http://schemas.openxmlformats.org/officeDocument/2006/relationships/slideLayout" Target="../slideLayouts/slideLayout177.xml"/><Relationship Id="rId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10" r:id="rId2"/>
    <p:sldLayoutId id="2147484240" r:id="rId3"/>
    <p:sldLayoutId id="2147484910" r:id="rId4"/>
    <p:sldLayoutId id="2147484911" r:id="rId5"/>
    <p:sldLayoutId id="2147485050" r:id="rId6"/>
    <p:sldLayoutId id="2147485165" r:id="rId7"/>
    <p:sldLayoutId id="2147484941" r:id="rId8"/>
    <p:sldLayoutId id="2147484942" r:id="rId9"/>
    <p:sldLayoutId id="2147485162" r:id="rId10"/>
    <p:sldLayoutId id="2147484639" r:id="rId11"/>
    <p:sldLayoutId id="2147484943"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8" r:id="rId25"/>
    <p:sldLayoutId id="2147484939" r:id="rId26"/>
    <p:sldLayoutId id="2147484940" r:id="rId27"/>
    <p:sldLayoutId id="2147485161" r:id="rId28"/>
    <p:sldLayoutId id="2147485152" r:id="rId29"/>
    <p:sldLayoutId id="2147485153" r:id="rId30"/>
    <p:sldLayoutId id="2147485154" r:id="rId31"/>
    <p:sldLayoutId id="2147484944" r:id="rId32"/>
    <p:sldLayoutId id="2147484945" r:id="rId33"/>
    <p:sldLayoutId id="2147485137" r:id="rId34"/>
    <p:sldLayoutId id="2147485138" r:id="rId35"/>
    <p:sldLayoutId id="2147485139" r:id="rId36"/>
    <p:sldLayoutId id="2147485140" r:id="rId37"/>
    <p:sldLayoutId id="2147485141" r:id="rId38"/>
    <p:sldLayoutId id="2147485142" r:id="rId39"/>
    <p:sldLayoutId id="2147484640" r:id="rId40"/>
    <p:sldLayoutId id="2147484583" r:id="rId41"/>
    <p:sldLayoutId id="2147484671" r:id="rId42"/>
    <p:sldLayoutId id="2147484673" r:id="rId43"/>
    <p:sldLayoutId id="2147484299" r:id="rId44"/>
    <p:sldLayoutId id="2147484263"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09990572"/>
      </p:ext>
    </p:extLst>
  </p:cSld>
  <p:clrMap bg1="lt1" tx1="dk1" bg2="lt2" tx2="dk2" accent1="accent1" accent2="accent2" accent3="accent3" accent4="accent4" accent5="accent5" accent6="accent6" hlink="hlink" folHlink="folHlink"/>
  <p:sldLayoutIdLst>
    <p:sldLayoutId id="2147485174" r:id="rId1"/>
    <p:sldLayoutId id="2147485175" r:id="rId2"/>
    <p:sldLayoutId id="2147485176" r:id="rId3"/>
    <p:sldLayoutId id="2147485177" r:id="rId4"/>
    <p:sldLayoutId id="2147485178" r:id="rId5"/>
    <p:sldLayoutId id="2147485179" r:id="rId6"/>
    <p:sldLayoutId id="2147485180" r:id="rId7"/>
    <p:sldLayoutId id="2147485181" r:id="rId8"/>
    <p:sldLayoutId id="2147485182" r:id="rId9"/>
    <p:sldLayoutId id="2147485183" r:id="rId10"/>
    <p:sldLayoutId id="2147485184" r:id="rId11"/>
    <p:sldLayoutId id="2147485185" r:id="rId12"/>
    <p:sldLayoutId id="2147485186" r:id="rId13"/>
    <p:sldLayoutId id="2147485187" r:id="rId14"/>
    <p:sldLayoutId id="2147485188" r:id="rId15"/>
    <p:sldLayoutId id="2147485189" r:id="rId16"/>
    <p:sldLayoutId id="2147485190" r:id="rId17"/>
    <p:sldLayoutId id="2147485191" r:id="rId18"/>
    <p:sldLayoutId id="2147485192" r:id="rId19"/>
    <p:sldLayoutId id="2147485193" r:id="rId20"/>
    <p:sldLayoutId id="2147485194" r:id="rId21"/>
    <p:sldLayoutId id="2147485195" r:id="rId22"/>
    <p:sldLayoutId id="2147485196" r:id="rId23"/>
    <p:sldLayoutId id="2147485197" r:id="rId24"/>
    <p:sldLayoutId id="2147485198" r:id="rId25"/>
    <p:sldLayoutId id="2147485199" r:id="rId26"/>
    <p:sldLayoutId id="2147485200" r:id="rId27"/>
    <p:sldLayoutId id="2147485201" r:id="rId28"/>
    <p:sldLayoutId id="2147485202" r:id="rId29"/>
    <p:sldLayoutId id="2147485203" r:id="rId30"/>
    <p:sldLayoutId id="2147485204" r:id="rId31"/>
    <p:sldLayoutId id="2147485205" r:id="rId32"/>
    <p:sldLayoutId id="2147485272" r:id="rId33"/>
    <p:sldLayoutId id="2147485206" r:id="rId34"/>
    <p:sldLayoutId id="2147485207" r:id="rId35"/>
    <p:sldLayoutId id="2147485208" r:id="rId36"/>
    <p:sldLayoutId id="2147485209" r:id="rId37"/>
    <p:sldLayoutId id="2147485210" r:id="rId38"/>
    <p:sldLayoutId id="2147485211" r:id="rId39"/>
    <p:sldLayoutId id="2147485212" r:id="rId40"/>
    <p:sldLayoutId id="2147485213" r:id="rId41"/>
    <p:sldLayoutId id="2147485214" r:id="rId42"/>
    <p:sldLayoutId id="2147485215" r:id="rId43"/>
    <p:sldLayoutId id="2147485219" r:id="rId44"/>
    <p:sldLayoutId id="2147485220" r:id="rId45"/>
    <p:sldLayoutId id="214748521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13235013"/>
      </p:ext>
    </p:extLst>
  </p:cSld>
  <p:clrMap bg1="lt1" tx1="dk1" bg2="lt2" tx2="dk2" accent1="accent1" accent2="accent2" accent3="accent3" accent4="accent4" accent5="accent5" accent6="accent6" hlink="hlink" folHlink="folHlink"/>
  <p:sldLayoutIdLst>
    <p:sldLayoutId id="2147485225" r:id="rId1"/>
    <p:sldLayoutId id="2147485226" r:id="rId2"/>
    <p:sldLayoutId id="2147485227" r:id="rId3"/>
    <p:sldLayoutId id="2147485228" r:id="rId4"/>
    <p:sldLayoutId id="2147485229" r:id="rId5"/>
    <p:sldLayoutId id="2147485230" r:id="rId6"/>
    <p:sldLayoutId id="2147485231" r:id="rId7"/>
    <p:sldLayoutId id="2147485232" r:id="rId8"/>
    <p:sldLayoutId id="2147485233" r:id="rId9"/>
    <p:sldLayoutId id="2147485234" r:id="rId10"/>
    <p:sldLayoutId id="2147485235" r:id="rId11"/>
    <p:sldLayoutId id="2147485236" r:id="rId12"/>
    <p:sldLayoutId id="2147485237" r:id="rId13"/>
    <p:sldLayoutId id="2147485238" r:id="rId14"/>
    <p:sldLayoutId id="2147485239" r:id="rId15"/>
    <p:sldLayoutId id="2147485240" r:id="rId16"/>
    <p:sldLayoutId id="2147485241" r:id="rId17"/>
    <p:sldLayoutId id="2147485242" r:id="rId18"/>
    <p:sldLayoutId id="2147485243" r:id="rId19"/>
    <p:sldLayoutId id="2147485244" r:id="rId20"/>
    <p:sldLayoutId id="2147485245" r:id="rId21"/>
    <p:sldLayoutId id="2147485246" r:id="rId22"/>
    <p:sldLayoutId id="2147485247" r:id="rId23"/>
    <p:sldLayoutId id="2147485248" r:id="rId24"/>
    <p:sldLayoutId id="2147485249" r:id="rId25"/>
    <p:sldLayoutId id="2147485250" r:id="rId26"/>
    <p:sldLayoutId id="2147485251" r:id="rId27"/>
    <p:sldLayoutId id="2147485252" r:id="rId28"/>
    <p:sldLayoutId id="2147485253" r:id="rId29"/>
    <p:sldLayoutId id="2147485254" r:id="rId30"/>
    <p:sldLayoutId id="2147485255" r:id="rId31"/>
    <p:sldLayoutId id="2147485256" r:id="rId32"/>
    <p:sldLayoutId id="2147485273" r:id="rId33"/>
    <p:sldLayoutId id="2147485257" r:id="rId34"/>
    <p:sldLayoutId id="2147485258" r:id="rId35"/>
    <p:sldLayoutId id="2147485259" r:id="rId36"/>
    <p:sldLayoutId id="2147485260" r:id="rId37"/>
    <p:sldLayoutId id="2147485261" r:id="rId38"/>
    <p:sldLayoutId id="2147485262" r:id="rId39"/>
    <p:sldLayoutId id="2147485263" r:id="rId40"/>
    <p:sldLayoutId id="2147485264" r:id="rId41"/>
    <p:sldLayoutId id="2147485265" r:id="rId42"/>
    <p:sldLayoutId id="2147485266" r:id="rId43"/>
    <p:sldLayoutId id="2147485267" r:id="rId44"/>
    <p:sldLayoutId id="2147485269" r:id="rId45"/>
    <p:sldLayoutId id="2147485271"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2ACE9547-BC5F-497C-A947-5854364FA03A}"/>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760497037"/>
      </p:ext>
    </p:extLst>
  </p:cSld>
  <p:clrMap bg1="dk1" tx1="lt1" bg2="dk2" tx2="lt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 id="2147485306" r:id="rId32"/>
    <p:sldLayoutId id="2147485307" r:id="rId33"/>
    <p:sldLayoutId id="2147485308" r:id="rId34"/>
    <p:sldLayoutId id="2147485309"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FE893-8870-406D-A256-59E452F0A649}"/>
              </a:ext>
            </a:extLst>
          </p:cNvPr>
          <p:cNvSpPr>
            <a:spLocks noGrp="1"/>
          </p:cNvSpPr>
          <p:nvPr>
            <p:ph type="title"/>
          </p:nvPr>
        </p:nvSpPr>
        <p:spPr>
          <a:xfrm>
            <a:off x="335280" y="273334"/>
            <a:ext cx="11399511" cy="81540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B9D62F-3DBA-4832-A2D4-E7EC254A2491}"/>
              </a:ext>
            </a:extLst>
          </p:cNvPr>
          <p:cNvSpPr>
            <a:spLocks noGrp="1"/>
          </p:cNvSpPr>
          <p:nvPr>
            <p:ph type="body" idx="1"/>
          </p:nvPr>
        </p:nvSpPr>
        <p:spPr>
          <a:xfrm>
            <a:off x="335280" y="1357953"/>
            <a:ext cx="11399511" cy="48190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FEE1-0A69-452A-9968-C473B3CE26C1}"/>
              </a:ext>
            </a:extLst>
          </p:cNvPr>
          <p:cNvSpPr>
            <a:spLocks noGrp="1"/>
          </p:cNvSpPr>
          <p:nvPr>
            <p:ph type="dt" sz="half" idx="2"/>
          </p:nvPr>
        </p:nvSpPr>
        <p:spPr>
          <a:xfrm>
            <a:off x="9314544" y="21772"/>
            <a:ext cx="2743200" cy="251563"/>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F4C96B1-BF8B-4A1D-841C-B16C164B557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C803ED-762E-4034-B621-6A7220336092}"/>
              </a:ext>
            </a:extLst>
          </p:cNvPr>
          <p:cNvSpPr>
            <a:spLocks noGrp="1"/>
          </p:cNvSpPr>
          <p:nvPr>
            <p:ph type="sldNum" sz="quarter" idx="4"/>
          </p:nvPr>
        </p:nvSpPr>
        <p:spPr>
          <a:xfrm>
            <a:off x="9419772" y="647110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77133-EDC1-4610-966F-8E4F708DE6DD}" type="slidenum">
              <a:rPr lang="en-US" smtClean="0"/>
              <a:t>‹#›</a:t>
            </a:fld>
            <a:endParaRPr lang="en-US"/>
          </a:p>
        </p:txBody>
      </p:sp>
    </p:spTree>
    <p:extLst>
      <p:ext uri="{BB962C8B-B14F-4D97-AF65-F5344CB8AC3E}">
        <p14:creationId xmlns:p14="http://schemas.microsoft.com/office/powerpoint/2010/main" val="2852717622"/>
      </p:ext>
    </p:extLst>
  </p:cSld>
  <p:clrMap bg1="lt1" tx1="dk1" bg2="lt2" tx2="dk2" accent1="accent1" accent2="accent2" accent3="accent3" accent4="accent4" accent5="accent5" accent6="accent6" hlink="hlink" folHlink="folHlink"/>
  <p:sldLayoutIdLst>
    <p:sldLayoutId id="2147485311" r:id="rId1"/>
    <p:sldLayoutId id="2147485312" r:id="rId2"/>
    <p:sldLayoutId id="2147485313" r:id="rId3"/>
    <p:sldLayoutId id="2147485314" r:id="rId4"/>
    <p:sldLayoutId id="2147485315" r:id="rId5"/>
    <p:sldLayoutId id="2147485316" r:id="rId6"/>
  </p:sldLayoutIdLst>
  <p:hf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7.xml"/></Relationships>
</file>

<file path=ppt/slides/_rels/slide12.xml.rels><?xml version="1.0" encoding="UTF-8" standalone="yes"?>
<Relationships xmlns="http://schemas.openxmlformats.org/package/2006/relationships"><Relationship Id="rId8" Type="http://schemas.openxmlformats.org/officeDocument/2006/relationships/hyperlink" Target="mailto:ModernWorkISVPartner@microsoft.com" TargetMode="External"/><Relationship Id="rId3" Type="http://schemas.openxmlformats.org/officeDocument/2006/relationships/hyperlink" Target="https://partner.microsoft.com/en-US/" TargetMode="External"/><Relationship Id="rId7" Type="http://schemas.openxmlformats.org/officeDocument/2006/relationships/hyperlink" Target="https://forms.office.com/Pages/ResponsePage.aspx?id=v4j5cvGGr0GRqy180BHbR7LMjMZMipBLtywfofo43EVUN1FHUkhGRFpRSUlQVUhFWlVJNUpUNEZDQyQlQCN0PWcu&amp;wdLOR=cF19BE4C9-C141-4921-A84D-4A994ACB65A1" TargetMode="External"/><Relationship Id="rId2" Type="http://schemas.openxmlformats.org/officeDocument/2006/relationships/notesSlide" Target="../notesSlides/notesSlide11.xml"/><Relationship Id="rId1" Type="http://schemas.openxmlformats.org/officeDocument/2006/relationships/slideLayout" Target="../slideLayouts/slideLayout123.xml"/><Relationship Id="rId6" Type="http://schemas.openxmlformats.org/officeDocument/2006/relationships/hyperlink" Target="https://cloudpartners.transform.microsoft.com/download?assetname=assets/Microsoft365-ISV-Benefits-Program-Guide.pdf&amp;download=1" TargetMode="External"/><Relationship Id="rId5" Type="http://schemas.openxmlformats.org/officeDocument/2006/relationships/hyperlink" Target="https://cloudpartners.transform.microsoft.com/download?assetname=assets/Microsoft365-ISV-Benefits-Agreement.pdf&amp;download=1" TargetMode="External"/><Relationship Id="rId4" Type="http://schemas.openxmlformats.org/officeDocument/2006/relationships/hyperlink" Target="https://docs.microsoft.com/en-us/partner-center/mpn-create-a-partner-center-accou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0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02.xml"/><Relationship Id="rId5" Type="http://schemas.openxmlformats.org/officeDocument/2006/relationships/image" Target="../media/image45.jpe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hyperlink" Target="https://nam06.safelinks.protection.outlook.com/?url=https%3A%2F%2Flearning.linkedin.com%2Fcontent%2Fdam%2Fme%2Flearning%2Fresources%2Fpdfs%2FLinkedIn-Learning-2020-Workplace-Learning-Report.pdf&amp;data=04%7C01%7CShin-Yi.Lim%40microsoft.com%7Ccd5a8c71de984aea0c6908d881258e20%7C72f988bf86f141af91ab2d7cd011db47%7C1%7C0%7C637401345585520121%7CUnknown%7CTWFpbGZsb3d8eyJWIjoiMC4wLjAwMDAiLCJQIjoiV2luMzIiLCJBTiI6Ik1haWwiLCJXVCI6Mn0%3D%7C1000&amp;sdata=icS9Ah1pyaJj4od%2BRpUFhWpnDxc4%2BgJwgYIGdyTHtKM%3D&amp;reserved=0%22%20\t%20%22_blank" TargetMode="External"/><Relationship Id="rId3" Type="http://schemas.openxmlformats.org/officeDocument/2006/relationships/image" Target="../media/image46.jpeg"/><Relationship Id="rId7" Type="http://schemas.openxmlformats.org/officeDocument/2006/relationships/hyperlink" Target="https://nam06.safelinks.protection.outlook.com/?url=https%3A%2F%2Fwww.pwc.com%2Fus%2Fen%2Flibrary%2Fdigital-iq.html&amp;data=04%7C01%7CShin-Yi.Lim%40microsoft.com%7Ccd5a8c71de984aea0c6908d881258e20%7C72f988bf86f141af91ab2d7cd011db47%7C1%7C0%7C637401345585530076%7CUnknown%7CTWFpbGZsb3d8eyJWIjoiMC4wLjAwMDAiLCJQIjoiV2luMzIiLCJBTiI6Ik1haWwiLCJXVCI6Mn0%3D%7C1000&amp;sdata=VwV2DLQkkaKESoPsC9wKIAOtfNXP07Ooqo3C%2F4%2FCN8U%3D&amp;reserved=0%22%20\t%20%22_blank" TargetMode="External"/><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hyperlink" Target="https://www.gallup.com/workplace/236927/employee-engagement-drives-growth.aspx" TargetMode="External"/><Relationship Id="rId4" Type="http://schemas.openxmlformats.org/officeDocument/2006/relationships/image" Target="../media/image47.jpeg"/><Relationship Id="rId9" Type="http://schemas.openxmlformats.org/officeDocument/2006/relationships/hyperlink" Target="https://www.glintinc.com/press/glint-study-reveals-new-hires-poor-onboarding-experiences-eight-times-likely-disengaged-wor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0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1.sv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62.svg"/><Relationship Id="rId1" Type="http://schemas.openxmlformats.org/officeDocument/2006/relationships/slideLayout" Target="../slideLayouts/slideLayout10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1.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microsoft.com/office/2018/10/relationships/comments" Target="../comments/modernComment_7BBF5B5C_9EE985A5.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2425780"/>
            <a:ext cx="4169664" cy="1107996"/>
          </a:xfrm>
        </p:spPr>
        <p:txBody>
          <a:bodyPr/>
          <a:lstStyle/>
          <a:p>
            <a:r>
              <a:rPr lang="en-US"/>
              <a:t>Microsoft 365 ISV Benefits Program</a:t>
            </a:r>
          </a:p>
        </p:txBody>
      </p:sp>
      <p:sp>
        <p:nvSpPr>
          <p:cNvPr id="5" name="Text Placeholder 4"/>
          <p:cNvSpPr>
            <a:spLocks noGrp="1"/>
          </p:cNvSpPr>
          <p:nvPr>
            <p:ph type="body" sz="quarter" idx="12"/>
          </p:nvPr>
        </p:nvSpPr>
        <p:spPr>
          <a:xfrm>
            <a:off x="584201" y="4089721"/>
            <a:ext cx="4169664" cy="677108"/>
          </a:xfrm>
        </p:spPr>
        <p:txBody>
          <a:bodyPr/>
          <a:lstStyle/>
          <a:p>
            <a:r>
              <a:rPr lang="en-US"/>
              <a:t>Microsoft 365 Platform Community Call | May 25, 2022</a:t>
            </a:r>
          </a:p>
        </p:txBody>
      </p:sp>
      <p:sp>
        <p:nvSpPr>
          <p:cNvPr id="6" name="Text Placeholder 4">
            <a:extLst>
              <a:ext uri="{FF2B5EF4-FFF2-40B4-BE49-F238E27FC236}">
                <a16:creationId xmlns:a16="http://schemas.microsoft.com/office/drawing/2014/main" id="{4DB46FA2-67DC-C551-7A4A-93D8E19210AB}"/>
              </a:ext>
            </a:extLst>
          </p:cNvPr>
          <p:cNvSpPr txBox="1">
            <a:spLocks/>
          </p:cNvSpPr>
          <p:nvPr/>
        </p:nvSpPr>
        <p:spPr>
          <a:xfrm>
            <a:off x="584201" y="5450096"/>
            <a:ext cx="5793451"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Vesa Juvonen, Principal Product Manager</a:t>
            </a:r>
          </a:p>
          <a:p>
            <a:r>
              <a:rPr lang="en-US"/>
              <a:t>Gloria Sanchez, Partner Marketing Manager</a:t>
            </a:r>
          </a:p>
        </p:txBody>
      </p:sp>
    </p:spTree>
    <p:extLst>
      <p:ext uri="{BB962C8B-B14F-4D97-AF65-F5344CB8AC3E}">
        <p14:creationId xmlns:p14="http://schemas.microsoft.com/office/powerpoint/2010/main" val="32509668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12D42138-DF7B-464A-BC0F-C757FE078473}"/>
              </a:ext>
            </a:extLst>
          </p:cNvPr>
          <p:cNvSpPr/>
          <p:nvPr/>
        </p:nvSpPr>
        <p:spPr bwMode="auto">
          <a:xfrm>
            <a:off x="2236090" y="1093905"/>
            <a:ext cx="9377456" cy="2163101"/>
          </a:xfrm>
          <a:custGeom>
            <a:avLst/>
            <a:gdLst>
              <a:gd name="connsiteX0" fmla="*/ 9373299 w 9373299"/>
              <a:gd name="connsiteY0" fmla="*/ 0 h 2545843"/>
              <a:gd name="connsiteX1" fmla="*/ 9373299 w 9373299"/>
              <a:gd name="connsiteY1" fmla="*/ 2545843 h 2545843"/>
              <a:gd name="connsiteX2" fmla="*/ 0 w 9373299"/>
              <a:gd name="connsiteY2" fmla="*/ 2545843 h 2545843"/>
              <a:gd name="connsiteX3" fmla="*/ 112043 w 9373299"/>
              <a:gd name="connsiteY3" fmla="*/ 2541098 h 2545843"/>
              <a:gd name="connsiteX4" fmla="*/ 8935154 w 9373299"/>
              <a:gd name="connsiteY4" fmla="*/ 204609 h 2545843"/>
              <a:gd name="connsiteX0" fmla="*/ 9377456 w 9377456"/>
              <a:gd name="connsiteY0" fmla="*/ 0 h 2583251"/>
              <a:gd name="connsiteX1" fmla="*/ 9373299 w 9377456"/>
              <a:gd name="connsiteY1" fmla="*/ 2583251 h 2583251"/>
              <a:gd name="connsiteX2" fmla="*/ 0 w 9377456"/>
              <a:gd name="connsiteY2" fmla="*/ 2583251 h 2583251"/>
              <a:gd name="connsiteX3" fmla="*/ 112043 w 9377456"/>
              <a:gd name="connsiteY3" fmla="*/ 2578506 h 2583251"/>
              <a:gd name="connsiteX4" fmla="*/ 8935154 w 9377456"/>
              <a:gd name="connsiteY4" fmla="*/ 242017 h 2583251"/>
              <a:gd name="connsiteX5" fmla="*/ 9377456 w 9377456"/>
              <a:gd name="connsiteY5" fmla="*/ 0 h 2583251"/>
              <a:gd name="connsiteX0" fmla="*/ 9377456 w 9377456"/>
              <a:gd name="connsiteY0" fmla="*/ 0 h 2583251"/>
              <a:gd name="connsiteX1" fmla="*/ 9373299 w 9377456"/>
              <a:gd name="connsiteY1" fmla="*/ 2583251 h 2583251"/>
              <a:gd name="connsiteX2" fmla="*/ 0 w 9377456"/>
              <a:gd name="connsiteY2" fmla="*/ 2583251 h 2583251"/>
              <a:gd name="connsiteX3" fmla="*/ 112043 w 9377456"/>
              <a:gd name="connsiteY3" fmla="*/ 2578506 h 2583251"/>
              <a:gd name="connsiteX4" fmla="*/ 8935154 w 9377456"/>
              <a:gd name="connsiteY4" fmla="*/ 242017 h 2583251"/>
              <a:gd name="connsiteX5" fmla="*/ 9377456 w 9377456"/>
              <a:gd name="connsiteY5" fmla="*/ 0 h 2583251"/>
              <a:gd name="connsiteX0" fmla="*/ 9377456 w 9377456"/>
              <a:gd name="connsiteY0" fmla="*/ 0 h 2583251"/>
              <a:gd name="connsiteX1" fmla="*/ 9373299 w 9377456"/>
              <a:gd name="connsiteY1" fmla="*/ 2583251 h 2583251"/>
              <a:gd name="connsiteX2" fmla="*/ 0 w 9377456"/>
              <a:gd name="connsiteY2" fmla="*/ 2583251 h 2583251"/>
              <a:gd name="connsiteX3" fmla="*/ 112043 w 9377456"/>
              <a:gd name="connsiteY3" fmla="*/ 2578506 h 2583251"/>
              <a:gd name="connsiteX4" fmla="*/ 8935154 w 9377456"/>
              <a:gd name="connsiteY4" fmla="*/ 242017 h 2583251"/>
              <a:gd name="connsiteX5" fmla="*/ 9377456 w 9377456"/>
              <a:gd name="connsiteY5" fmla="*/ 0 h 2583251"/>
              <a:gd name="connsiteX0" fmla="*/ 9377456 w 9377456"/>
              <a:gd name="connsiteY0" fmla="*/ 0 h 2599877"/>
              <a:gd name="connsiteX1" fmla="*/ 9373299 w 9377456"/>
              <a:gd name="connsiteY1" fmla="*/ 2599877 h 2599877"/>
              <a:gd name="connsiteX2" fmla="*/ 0 w 9377456"/>
              <a:gd name="connsiteY2" fmla="*/ 2599877 h 2599877"/>
              <a:gd name="connsiteX3" fmla="*/ 112043 w 9377456"/>
              <a:gd name="connsiteY3" fmla="*/ 2595132 h 2599877"/>
              <a:gd name="connsiteX4" fmla="*/ 8935154 w 9377456"/>
              <a:gd name="connsiteY4" fmla="*/ 258643 h 2599877"/>
              <a:gd name="connsiteX5" fmla="*/ 9377456 w 9377456"/>
              <a:gd name="connsiteY5" fmla="*/ 0 h 2599877"/>
              <a:gd name="connsiteX0" fmla="*/ 9377456 w 9377456"/>
              <a:gd name="connsiteY0" fmla="*/ 0 h 2599877"/>
              <a:gd name="connsiteX1" fmla="*/ 9373299 w 9377456"/>
              <a:gd name="connsiteY1" fmla="*/ 2599877 h 2599877"/>
              <a:gd name="connsiteX2" fmla="*/ 0 w 9377456"/>
              <a:gd name="connsiteY2" fmla="*/ 2599877 h 2599877"/>
              <a:gd name="connsiteX3" fmla="*/ 112043 w 9377456"/>
              <a:gd name="connsiteY3" fmla="*/ 2595132 h 2599877"/>
              <a:gd name="connsiteX4" fmla="*/ 8935154 w 9377456"/>
              <a:gd name="connsiteY4" fmla="*/ 258643 h 2599877"/>
              <a:gd name="connsiteX5" fmla="*/ 9377456 w 9377456"/>
              <a:gd name="connsiteY5" fmla="*/ 0 h 259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7456" h="2599877">
                <a:moveTo>
                  <a:pt x="9377456" y="0"/>
                </a:moveTo>
                <a:cubicBezTo>
                  <a:pt x="9376070" y="861084"/>
                  <a:pt x="9374685" y="1738793"/>
                  <a:pt x="9373299" y="2599877"/>
                </a:cubicBezTo>
                <a:lnTo>
                  <a:pt x="0" y="2599877"/>
                </a:lnTo>
                <a:lnTo>
                  <a:pt x="112043" y="2595132"/>
                </a:lnTo>
                <a:cubicBezTo>
                  <a:pt x="3541432" y="2401165"/>
                  <a:pt x="6620953" y="1544903"/>
                  <a:pt x="8935154" y="258643"/>
                </a:cubicBezTo>
                <a:cubicBezTo>
                  <a:pt x="9077045" y="173814"/>
                  <a:pt x="9227252" y="105611"/>
                  <a:pt x="9377456" y="0"/>
                </a:cubicBezTo>
                <a:close/>
              </a:path>
            </a:pathLst>
          </a:custGeom>
          <a:gradFill>
            <a:gsLst>
              <a:gs pos="0">
                <a:schemeClr val="bg1">
                  <a:lumMod val="75000"/>
                  <a:lumOff val="25000"/>
                </a:schemeClr>
              </a:gs>
              <a:gs pos="100000">
                <a:schemeClr val="bg1"/>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90A1F8BF-D005-3B45-9E60-5B59E9D1F403}"/>
              </a:ext>
            </a:extLst>
          </p:cNvPr>
          <p:cNvSpPr>
            <a:spLocks noGrp="1"/>
          </p:cNvSpPr>
          <p:nvPr>
            <p:ph type="title"/>
          </p:nvPr>
        </p:nvSpPr>
        <p:spPr>
          <a:xfrm>
            <a:off x="620743" y="242223"/>
            <a:ext cx="10977090" cy="553998"/>
          </a:xfrm>
        </p:spPr>
        <p:txBody>
          <a:bodyPr/>
          <a:lstStyle/>
          <a:p>
            <a:r>
              <a:rPr lang="en-US"/>
              <a:t>Benefits for Viva and Teams ISVs building for M365</a:t>
            </a:r>
          </a:p>
        </p:txBody>
      </p:sp>
      <p:sp>
        <p:nvSpPr>
          <p:cNvPr id="4" name="TextBox 3">
            <a:extLst>
              <a:ext uri="{FF2B5EF4-FFF2-40B4-BE49-F238E27FC236}">
                <a16:creationId xmlns:a16="http://schemas.microsoft.com/office/drawing/2014/main" id="{8F5A990E-30A7-2B40-972F-A101093C0096}"/>
              </a:ext>
            </a:extLst>
          </p:cNvPr>
          <p:cNvSpPr txBox="1"/>
          <p:nvPr/>
        </p:nvSpPr>
        <p:spPr>
          <a:xfrm>
            <a:off x="642363" y="3870386"/>
            <a:ext cx="1477710" cy="581698"/>
          </a:xfrm>
          <a:prstGeom prst="rect">
            <a:avLst/>
          </a:prstGeom>
          <a:noFill/>
        </p:spPr>
        <p:txBody>
          <a:bodyPr wrap="square" lIns="0" tIns="0" rIns="0" bIns="0" rtlCol="0" anchor="ctr">
            <a:spAutoFit/>
          </a:bodyPr>
          <a:lstStyle>
            <a:defPPr>
              <a:defRPr lang="en-US"/>
            </a:defPPr>
            <a:lvl1pPr marR="0" lvl="0" indent="0" algn="ctr" defTabSz="914367"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Product benefits and skilling vouchers</a:t>
            </a:r>
          </a:p>
        </p:txBody>
      </p:sp>
      <p:sp>
        <p:nvSpPr>
          <p:cNvPr id="5" name="TextBox 4">
            <a:extLst>
              <a:ext uri="{FF2B5EF4-FFF2-40B4-BE49-F238E27FC236}">
                <a16:creationId xmlns:a16="http://schemas.microsoft.com/office/drawing/2014/main" id="{109B8968-961C-7D4A-A1F3-478A2B7C2395}"/>
              </a:ext>
            </a:extLst>
          </p:cNvPr>
          <p:cNvSpPr txBox="1"/>
          <p:nvPr/>
        </p:nvSpPr>
        <p:spPr>
          <a:xfrm>
            <a:off x="3235883" y="3967336"/>
            <a:ext cx="1000124" cy="387798"/>
          </a:xfrm>
          <a:prstGeom prst="rect">
            <a:avLst/>
          </a:prstGeom>
          <a:noFill/>
        </p:spPr>
        <p:txBody>
          <a:bodyPr wrap="square" lIns="0" tIns="0" rIns="0" bIns="0" rtlCol="0" anchor="ctr">
            <a:spAutoFit/>
          </a:bodyPr>
          <a:lstStyle>
            <a:defPPr>
              <a:defRPr lang="en-US"/>
            </a:defPPr>
            <a:lvl1pPr marR="0" lvl="0" indent="0" algn="ctr" defTabSz="914367"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1:1</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sessions</a:t>
            </a:r>
          </a:p>
        </p:txBody>
      </p:sp>
      <p:sp>
        <p:nvSpPr>
          <p:cNvPr id="6" name="TextBox 5">
            <a:extLst>
              <a:ext uri="{FF2B5EF4-FFF2-40B4-BE49-F238E27FC236}">
                <a16:creationId xmlns:a16="http://schemas.microsoft.com/office/drawing/2014/main" id="{B7F7F055-B588-CB4F-8EC5-7DADDE5E56D6}"/>
              </a:ext>
            </a:extLst>
          </p:cNvPr>
          <p:cNvSpPr txBox="1"/>
          <p:nvPr/>
        </p:nvSpPr>
        <p:spPr>
          <a:xfrm>
            <a:off x="5131359" y="3870386"/>
            <a:ext cx="1885948" cy="581698"/>
          </a:xfrm>
          <a:prstGeom prst="rect">
            <a:avLst/>
          </a:prstGeom>
          <a:noFill/>
        </p:spPr>
        <p:txBody>
          <a:bodyPr wrap="square" lIns="0" tIns="0" rIns="0" bIns="0" rtlCol="0" anchor="ctr">
            <a:spAutoFit/>
          </a:bodyPr>
          <a:lstStyle>
            <a:defPPr>
              <a:defRPr lang="en-US"/>
            </a:defPPr>
            <a:lvl1pPr marR="0" lvl="0" indent="0" algn="ctr" defTabSz="914367"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Get ready to publish in AppSource and unlock GTM awareness</a:t>
            </a:r>
          </a:p>
        </p:txBody>
      </p:sp>
      <p:sp>
        <p:nvSpPr>
          <p:cNvPr id="7" name="TextBox 6">
            <a:extLst>
              <a:ext uri="{FF2B5EF4-FFF2-40B4-BE49-F238E27FC236}">
                <a16:creationId xmlns:a16="http://schemas.microsoft.com/office/drawing/2014/main" id="{3A00C471-4256-E942-A2C4-505DB3D82C58}"/>
              </a:ext>
            </a:extLst>
          </p:cNvPr>
          <p:cNvSpPr txBox="1"/>
          <p:nvPr/>
        </p:nvSpPr>
        <p:spPr>
          <a:xfrm>
            <a:off x="7468064" y="3870386"/>
            <a:ext cx="1903578" cy="581698"/>
          </a:xfrm>
          <a:prstGeom prst="rect">
            <a:avLst/>
          </a:prstGeom>
          <a:noFill/>
        </p:spPr>
        <p:txBody>
          <a:bodyPr wrap="square" lIns="0" tIns="0" rIns="0" bIns="0" rtlCol="0" anchor="ctr">
            <a:spAutoFit/>
          </a:bodyPr>
          <a:lstStyle>
            <a:defPPr>
              <a:defRPr lang="en-US"/>
            </a:defPPr>
            <a:lvl1pPr marR="0" lvl="0" indent="0" algn="ctr" defTabSz="914367"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Activate demand generation &amp; customer awareness benefits * </a:t>
            </a:r>
          </a:p>
        </p:txBody>
      </p:sp>
      <p:sp>
        <p:nvSpPr>
          <p:cNvPr id="8" name="TextBox 7">
            <a:extLst>
              <a:ext uri="{FF2B5EF4-FFF2-40B4-BE49-F238E27FC236}">
                <a16:creationId xmlns:a16="http://schemas.microsoft.com/office/drawing/2014/main" id="{4BE051AA-DAA9-CF4E-B49E-66A10340CD88}"/>
              </a:ext>
            </a:extLst>
          </p:cNvPr>
          <p:cNvSpPr txBox="1"/>
          <p:nvPr/>
        </p:nvSpPr>
        <p:spPr>
          <a:xfrm>
            <a:off x="10052327" y="3870386"/>
            <a:ext cx="1389796" cy="581698"/>
          </a:xfrm>
          <a:prstGeom prst="rect">
            <a:avLst/>
          </a:prstGeom>
          <a:noFill/>
        </p:spPr>
        <p:txBody>
          <a:bodyPr wrap="square" lIns="0" tIns="0" rIns="0" bIns="0" rtlCol="0" anchor="ctr">
            <a:spAutoFit/>
          </a:bodyPr>
          <a:lstStyle>
            <a:defPPr>
              <a:defRPr lang="en-US"/>
            </a:defPPr>
            <a:lvl1pPr marR="0" lvl="0" indent="0" algn="ctr" defTabSz="914367"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Get your app noticed by field teams globally *</a:t>
            </a:r>
          </a:p>
        </p:txBody>
      </p:sp>
      <p:sp>
        <p:nvSpPr>
          <p:cNvPr id="9" name="TextBox 8">
            <a:extLst>
              <a:ext uri="{FF2B5EF4-FFF2-40B4-BE49-F238E27FC236}">
                <a16:creationId xmlns:a16="http://schemas.microsoft.com/office/drawing/2014/main" id="{936F463A-3AE6-034D-973C-D93BA9F6BB70}"/>
              </a:ext>
            </a:extLst>
          </p:cNvPr>
          <p:cNvSpPr txBox="1"/>
          <p:nvPr/>
        </p:nvSpPr>
        <p:spPr>
          <a:xfrm>
            <a:off x="5049498" y="4617326"/>
            <a:ext cx="2049670" cy="473976"/>
          </a:xfrm>
          <a:prstGeom prst="rect">
            <a:avLst/>
          </a:prstGeom>
          <a:noFill/>
        </p:spPr>
        <p:txBody>
          <a:bodyPr wrap="none">
            <a:sp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Press release and social media</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Co-sell ready launch assets</a:t>
            </a:r>
          </a:p>
        </p:txBody>
      </p:sp>
      <p:sp>
        <p:nvSpPr>
          <p:cNvPr id="10" name="TextBox 9">
            <a:extLst>
              <a:ext uri="{FF2B5EF4-FFF2-40B4-BE49-F238E27FC236}">
                <a16:creationId xmlns:a16="http://schemas.microsoft.com/office/drawing/2014/main" id="{03C98F54-C2B2-014D-976C-5DFBDBB54974}"/>
              </a:ext>
            </a:extLst>
          </p:cNvPr>
          <p:cNvSpPr txBox="1"/>
          <p:nvPr/>
        </p:nvSpPr>
        <p:spPr>
          <a:xfrm>
            <a:off x="7742424" y="4617326"/>
            <a:ext cx="1354858" cy="473976"/>
          </a:xfrm>
          <a:prstGeom prst="rect">
            <a:avLst/>
          </a:prstGeom>
          <a:noFill/>
        </p:spPr>
        <p:txBody>
          <a:bodyPr wrap="none">
            <a:sp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LinkedIn ad credits</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Webinars</a:t>
            </a:r>
          </a:p>
        </p:txBody>
      </p:sp>
      <p:sp>
        <p:nvSpPr>
          <p:cNvPr id="11" name="TextBox 10">
            <a:extLst>
              <a:ext uri="{FF2B5EF4-FFF2-40B4-BE49-F238E27FC236}">
                <a16:creationId xmlns:a16="http://schemas.microsoft.com/office/drawing/2014/main" id="{3EAB3F80-92E0-DE47-B1FB-BF9FB2493D3D}"/>
              </a:ext>
            </a:extLst>
          </p:cNvPr>
          <p:cNvSpPr txBox="1"/>
          <p:nvPr/>
        </p:nvSpPr>
        <p:spPr>
          <a:xfrm>
            <a:off x="521853" y="6297734"/>
            <a:ext cx="10026729"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lumMod val="75000"/>
                  </a:srgbClr>
                </a:solidFill>
                <a:effectLst/>
                <a:uLnTx/>
                <a:uFillTx/>
                <a:latin typeface="Segoe UI"/>
                <a:ea typeface="+mn-ea"/>
                <a:cs typeface="Segoe UI" pitchFamily="34" charset="0"/>
              </a:rPr>
              <a:t>. Visit aka.ms/</a:t>
            </a:r>
            <a:r>
              <a:rPr kumimoji="0" lang="en-US" sz="1000" b="0" i="1" u="none" strike="noStrike" kern="1200" cap="none" spc="0" normalizeH="0" baseline="0" noProof="0" err="1">
                <a:ln>
                  <a:noFill/>
                </a:ln>
                <a:solidFill>
                  <a:srgbClr val="FFFFFF">
                    <a:lumMod val="75000"/>
                  </a:srgbClr>
                </a:solidFill>
                <a:effectLst/>
                <a:uLnTx/>
                <a:uFillTx/>
                <a:latin typeface="Segoe UI"/>
                <a:ea typeface="+mn-ea"/>
                <a:cs typeface="Segoe UI" pitchFamily="34" charset="0"/>
              </a:rPr>
              <a:t>ModernWorkISV</a:t>
            </a:r>
            <a:r>
              <a:rPr kumimoji="0" lang="en-US" sz="1000" b="0" i="1" u="none" strike="noStrike" kern="1200" cap="none" spc="0" normalizeH="0" baseline="0" noProof="0">
                <a:ln>
                  <a:noFill/>
                </a:ln>
                <a:solidFill>
                  <a:srgbClr val="FFFFFF">
                    <a:lumMod val="75000"/>
                  </a:srgbClr>
                </a:solidFill>
                <a:effectLst/>
                <a:uLnTx/>
                <a:uFillTx/>
                <a:latin typeface="Segoe UI"/>
                <a:ea typeface="+mn-ea"/>
                <a:cs typeface="Segoe UI" pitchFamily="34" charset="0"/>
              </a:rPr>
              <a:t> to learn how to qualify and additional details </a:t>
            </a:r>
          </a:p>
        </p:txBody>
      </p:sp>
      <p:sp>
        <p:nvSpPr>
          <p:cNvPr id="12" name="TextBox 11">
            <a:extLst>
              <a:ext uri="{FF2B5EF4-FFF2-40B4-BE49-F238E27FC236}">
                <a16:creationId xmlns:a16="http://schemas.microsoft.com/office/drawing/2014/main" id="{CF9B8D91-0E3A-4A48-AD23-95FC311E3B93}"/>
              </a:ext>
            </a:extLst>
          </p:cNvPr>
          <p:cNvSpPr txBox="1"/>
          <p:nvPr/>
        </p:nvSpPr>
        <p:spPr>
          <a:xfrm>
            <a:off x="488987" y="4617326"/>
            <a:ext cx="1784463" cy="473976"/>
          </a:xfrm>
          <a:prstGeom prst="rect">
            <a:avLst/>
          </a:prstGeom>
          <a:noFill/>
        </p:spPr>
        <p:txBody>
          <a:bodyPr wrap="none">
            <a:sp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M365 E5 dev subscription</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Azure credits</a:t>
            </a:r>
          </a:p>
        </p:txBody>
      </p:sp>
      <p:sp>
        <p:nvSpPr>
          <p:cNvPr id="13" name="TextBox 12">
            <a:extLst>
              <a:ext uri="{FF2B5EF4-FFF2-40B4-BE49-F238E27FC236}">
                <a16:creationId xmlns:a16="http://schemas.microsoft.com/office/drawing/2014/main" id="{76553E67-6AA4-6B4A-82C6-F53B8206BA05}"/>
              </a:ext>
            </a:extLst>
          </p:cNvPr>
          <p:cNvSpPr txBox="1"/>
          <p:nvPr/>
        </p:nvSpPr>
        <p:spPr>
          <a:xfrm>
            <a:off x="2799631" y="4731973"/>
            <a:ext cx="1872628" cy="244682"/>
          </a:xfrm>
          <a:prstGeom prst="rect">
            <a:avLst/>
          </a:prstGeom>
          <a:noFill/>
        </p:spPr>
        <p:txBody>
          <a:bodyPr wrap="none">
            <a:sp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Envision, design, and build </a:t>
            </a:r>
          </a:p>
        </p:txBody>
      </p:sp>
      <p:sp>
        <p:nvSpPr>
          <p:cNvPr id="14" name="TextBox 13">
            <a:extLst>
              <a:ext uri="{FF2B5EF4-FFF2-40B4-BE49-F238E27FC236}">
                <a16:creationId xmlns:a16="http://schemas.microsoft.com/office/drawing/2014/main" id="{79315134-FDDF-7249-8AD0-89A736CD4B73}"/>
              </a:ext>
            </a:extLst>
          </p:cNvPr>
          <p:cNvSpPr txBox="1"/>
          <p:nvPr/>
        </p:nvSpPr>
        <p:spPr>
          <a:xfrm>
            <a:off x="9907684" y="4617326"/>
            <a:ext cx="1653017" cy="473976"/>
          </a:xfrm>
          <a:prstGeom prst="rect">
            <a:avLst/>
          </a:prstGeom>
          <a:noFill/>
        </p:spPr>
        <p:txBody>
          <a:bodyPr wrap="none">
            <a:sp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Field driven campaigns </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Customer roundtables</a:t>
            </a:r>
          </a:p>
        </p:txBody>
      </p:sp>
      <p:sp>
        <p:nvSpPr>
          <p:cNvPr id="15" name="Freeform: Shape 4">
            <a:extLst>
              <a:ext uri="{FF2B5EF4-FFF2-40B4-BE49-F238E27FC236}">
                <a16:creationId xmlns:a16="http://schemas.microsoft.com/office/drawing/2014/main" id="{926A4782-EBDB-6245-8A12-35256FEE1755}"/>
              </a:ext>
              <a:ext uri="{C183D7F6-B498-43B3-948B-1728B52AA6E4}">
                <adec:decorative xmlns:adec="http://schemas.microsoft.com/office/drawing/2017/decorative" val="1"/>
              </a:ext>
            </a:extLst>
          </p:cNvPr>
          <p:cNvSpPr/>
          <p:nvPr/>
        </p:nvSpPr>
        <p:spPr bwMode="auto">
          <a:xfrm>
            <a:off x="594168" y="1028810"/>
            <a:ext cx="11003665" cy="2186352"/>
          </a:xfrm>
          <a:custGeom>
            <a:avLst/>
            <a:gdLst>
              <a:gd name="connsiteX0" fmla="*/ 0 w 11966786"/>
              <a:gd name="connsiteY0" fmla="*/ 0 h 5120640"/>
              <a:gd name="connsiteX1" fmla="*/ 11739403 w 11966786"/>
              <a:gd name="connsiteY1" fmla="*/ 0 h 5120640"/>
              <a:gd name="connsiteX2" fmla="*/ 11621184 w 11966786"/>
              <a:gd name="connsiteY2" fmla="*/ 164711 h 5120640"/>
              <a:gd name="connsiteX3" fmla="*/ 11966786 w 11966786"/>
              <a:gd name="connsiteY3" fmla="*/ 412762 h 5120640"/>
              <a:gd name="connsiteX4" fmla="*/ 11539463 w 11966786"/>
              <a:gd name="connsiteY4" fmla="*/ 859631 h 5120640"/>
              <a:gd name="connsiteX5" fmla="*/ 1208687 w 11966786"/>
              <a:gd name="connsiteY5" fmla="*/ 5120640 h 5120640"/>
              <a:gd name="connsiteX6" fmla="*/ 944218 w 11966786"/>
              <a:gd name="connsiteY6" fmla="*/ 5115310 h 5120640"/>
              <a:gd name="connsiteX7" fmla="*/ 944218 w 11966786"/>
              <a:gd name="connsiteY7" fmla="*/ 3016190 h 5120640"/>
              <a:gd name="connsiteX8" fmla="*/ 0 w 11966786"/>
              <a:gd name="connsiteY8" fmla="*/ 3016190 h 5120640"/>
              <a:gd name="connsiteX0" fmla="*/ 944218 w 11966786"/>
              <a:gd name="connsiteY0" fmla="*/ 3016190 h 5120640"/>
              <a:gd name="connsiteX1" fmla="*/ 0 w 11966786"/>
              <a:gd name="connsiteY1" fmla="*/ 3016190 h 5120640"/>
              <a:gd name="connsiteX2" fmla="*/ 0 w 11966786"/>
              <a:gd name="connsiteY2" fmla="*/ 0 h 5120640"/>
              <a:gd name="connsiteX3" fmla="*/ 11739403 w 11966786"/>
              <a:gd name="connsiteY3" fmla="*/ 0 h 5120640"/>
              <a:gd name="connsiteX4" fmla="*/ 11621184 w 11966786"/>
              <a:gd name="connsiteY4" fmla="*/ 164711 h 5120640"/>
              <a:gd name="connsiteX5" fmla="*/ 11966786 w 11966786"/>
              <a:gd name="connsiteY5" fmla="*/ 412762 h 5120640"/>
              <a:gd name="connsiteX6" fmla="*/ 11539463 w 11966786"/>
              <a:gd name="connsiteY6" fmla="*/ 859631 h 5120640"/>
              <a:gd name="connsiteX7" fmla="*/ 1208687 w 11966786"/>
              <a:gd name="connsiteY7" fmla="*/ 5120640 h 5120640"/>
              <a:gd name="connsiteX8" fmla="*/ 944218 w 11966786"/>
              <a:gd name="connsiteY8" fmla="*/ 5115310 h 5120640"/>
              <a:gd name="connsiteX9" fmla="*/ 1035658 w 11966786"/>
              <a:gd name="connsiteY9" fmla="*/ 3107630 h 5120640"/>
              <a:gd name="connsiteX0" fmla="*/ 0 w 11966786"/>
              <a:gd name="connsiteY0" fmla="*/ 3016190 h 5120640"/>
              <a:gd name="connsiteX1" fmla="*/ 0 w 11966786"/>
              <a:gd name="connsiteY1" fmla="*/ 0 h 5120640"/>
              <a:gd name="connsiteX2" fmla="*/ 11739403 w 11966786"/>
              <a:gd name="connsiteY2" fmla="*/ 0 h 5120640"/>
              <a:gd name="connsiteX3" fmla="*/ 11621184 w 11966786"/>
              <a:gd name="connsiteY3" fmla="*/ 164711 h 5120640"/>
              <a:gd name="connsiteX4" fmla="*/ 11966786 w 11966786"/>
              <a:gd name="connsiteY4" fmla="*/ 412762 h 5120640"/>
              <a:gd name="connsiteX5" fmla="*/ 11539463 w 11966786"/>
              <a:gd name="connsiteY5" fmla="*/ 859631 h 5120640"/>
              <a:gd name="connsiteX6" fmla="*/ 1208687 w 11966786"/>
              <a:gd name="connsiteY6" fmla="*/ 5120640 h 5120640"/>
              <a:gd name="connsiteX7" fmla="*/ 944218 w 11966786"/>
              <a:gd name="connsiteY7" fmla="*/ 5115310 h 5120640"/>
              <a:gd name="connsiteX8" fmla="*/ 1035658 w 11966786"/>
              <a:gd name="connsiteY8" fmla="*/ 3107630 h 5120640"/>
              <a:gd name="connsiteX0" fmla="*/ 0 w 11966786"/>
              <a:gd name="connsiteY0" fmla="*/ 0 h 5120640"/>
              <a:gd name="connsiteX1" fmla="*/ 11739403 w 11966786"/>
              <a:gd name="connsiteY1" fmla="*/ 0 h 5120640"/>
              <a:gd name="connsiteX2" fmla="*/ 11621184 w 11966786"/>
              <a:gd name="connsiteY2" fmla="*/ 164711 h 5120640"/>
              <a:gd name="connsiteX3" fmla="*/ 11966786 w 11966786"/>
              <a:gd name="connsiteY3" fmla="*/ 412762 h 5120640"/>
              <a:gd name="connsiteX4" fmla="*/ 11539463 w 11966786"/>
              <a:gd name="connsiteY4" fmla="*/ 859631 h 5120640"/>
              <a:gd name="connsiteX5" fmla="*/ 1208687 w 11966786"/>
              <a:gd name="connsiteY5" fmla="*/ 5120640 h 5120640"/>
              <a:gd name="connsiteX6" fmla="*/ 944218 w 11966786"/>
              <a:gd name="connsiteY6" fmla="*/ 5115310 h 5120640"/>
              <a:gd name="connsiteX7" fmla="*/ 1035658 w 11966786"/>
              <a:gd name="connsiteY7" fmla="*/ 3107630 h 5120640"/>
              <a:gd name="connsiteX0" fmla="*/ 0 w 11966786"/>
              <a:gd name="connsiteY0" fmla="*/ 0 h 5120640"/>
              <a:gd name="connsiteX1" fmla="*/ 11739403 w 11966786"/>
              <a:gd name="connsiteY1" fmla="*/ 0 h 5120640"/>
              <a:gd name="connsiteX2" fmla="*/ 11621184 w 11966786"/>
              <a:gd name="connsiteY2" fmla="*/ 164711 h 5120640"/>
              <a:gd name="connsiteX3" fmla="*/ 11966786 w 11966786"/>
              <a:gd name="connsiteY3" fmla="*/ 412762 h 5120640"/>
              <a:gd name="connsiteX4" fmla="*/ 11539463 w 11966786"/>
              <a:gd name="connsiteY4" fmla="*/ 859631 h 5120640"/>
              <a:gd name="connsiteX5" fmla="*/ 1208687 w 11966786"/>
              <a:gd name="connsiteY5" fmla="*/ 5120640 h 5120640"/>
              <a:gd name="connsiteX6" fmla="*/ 944218 w 11966786"/>
              <a:gd name="connsiteY6" fmla="*/ 5115310 h 5120640"/>
              <a:gd name="connsiteX0" fmla="*/ 10795185 w 11022568"/>
              <a:gd name="connsiteY0" fmla="*/ 0 h 5120640"/>
              <a:gd name="connsiteX1" fmla="*/ 10676966 w 11022568"/>
              <a:gd name="connsiteY1" fmla="*/ 164711 h 5120640"/>
              <a:gd name="connsiteX2" fmla="*/ 11022568 w 11022568"/>
              <a:gd name="connsiteY2" fmla="*/ 412762 h 5120640"/>
              <a:gd name="connsiteX3" fmla="*/ 10595245 w 11022568"/>
              <a:gd name="connsiteY3" fmla="*/ 859631 h 5120640"/>
              <a:gd name="connsiteX4" fmla="*/ 264469 w 11022568"/>
              <a:gd name="connsiteY4" fmla="*/ 5120640 h 5120640"/>
              <a:gd name="connsiteX5" fmla="*/ 0 w 11022568"/>
              <a:gd name="connsiteY5" fmla="*/ 5115310 h 5120640"/>
              <a:gd name="connsiteX0" fmla="*/ 10676966 w 11022568"/>
              <a:gd name="connsiteY0" fmla="*/ 0 h 4955929"/>
              <a:gd name="connsiteX1" fmla="*/ 11022568 w 11022568"/>
              <a:gd name="connsiteY1" fmla="*/ 248051 h 4955929"/>
              <a:gd name="connsiteX2" fmla="*/ 10595245 w 11022568"/>
              <a:gd name="connsiteY2" fmla="*/ 694920 h 4955929"/>
              <a:gd name="connsiteX3" fmla="*/ 264469 w 11022568"/>
              <a:gd name="connsiteY3" fmla="*/ 4955929 h 4955929"/>
              <a:gd name="connsiteX4" fmla="*/ 0 w 11022568"/>
              <a:gd name="connsiteY4" fmla="*/ 4950599 h 4955929"/>
              <a:gd name="connsiteX0" fmla="*/ 11022568 w 11022568"/>
              <a:gd name="connsiteY0" fmla="*/ 0 h 4707878"/>
              <a:gd name="connsiteX1" fmla="*/ 10595245 w 11022568"/>
              <a:gd name="connsiteY1" fmla="*/ 446869 h 4707878"/>
              <a:gd name="connsiteX2" fmla="*/ 264469 w 11022568"/>
              <a:gd name="connsiteY2" fmla="*/ 4707878 h 4707878"/>
              <a:gd name="connsiteX3" fmla="*/ 0 w 11022568"/>
              <a:gd name="connsiteY3" fmla="*/ 4702548 h 4707878"/>
            </a:gdLst>
            <a:ahLst/>
            <a:cxnLst>
              <a:cxn ang="0">
                <a:pos x="connsiteX0" y="connsiteY0"/>
              </a:cxn>
              <a:cxn ang="0">
                <a:pos x="connsiteX1" y="connsiteY1"/>
              </a:cxn>
              <a:cxn ang="0">
                <a:pos x="connsiteX2" y="connsiteY2"/>
              </a:cxn>
              <a:cxn ang="0">
                <a:pos x="connsiteX3" y="connsiteY3"/>
              </a:cxn>
            </a:cxnLst>
            <a:rect l="l" t="t" r="r" b="b"/>
            <a:pathLst>
              <a:path w="11022568" h="4707878">
                <a:moveTo>
                  <a:pt x="11022568" y="0"/>
                </a:moveTo>
                <a:lnTo>
                  <a:pt x="10595245" y="446869"/>
                </a:lnTo>
                <a:cubicBezTo>
                  <a:pt x="7945901" y="3080469"/>
                  <a:pt x="4295237" y="4707878"/>
                  <a:pt x="264469" y="4707878"/>
                </a:cubicBezTo>
                <a:lnTo>
                  <a:pt x="0" y="4702548"/>
                </a:lnTo>
              </a:path>
            </a:pathLst>
          </a:custGeom>
          <a:noFill/>
          <a:ln w="38100" cap="sq">
            <a:gradFill>
              <a:gsLst>
                <a:gs pos="0">
                  <a:srgbClr val="50E6FF"/>
                </a:gs>
                <a:gs pos="100000">
                  <a:srgbClr val="8661C5"/>
                </a:gs>
              </a:gsLst>
              <a:lin ang="2700000" scaled="0"/>
            </a:gradFill>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3" name="Group 102">
            <a:extLst>
              <a:ext uri="{FF2B5EF4-FFF2-40B4-BE49-F238E27FC236}">
                <a16:creationId xmlns:a16="http://schemas.microsoft.com/office/drawing/2014/main" id="{1848C69F-6EFF-3A4F-9671-834E7F90497A}"/>
              </a:ext>
            </a:extLst>
          </p:cNvPr>
          <p:cNvGrpSpPr/>
          <p:nvPr/>
        </p:nvGrpSpPr>
        <p:grpSpPr>
          <a:xfrm>
            <a:off x="7999776" y="1850457"/>
            <a:ext cx="773974" cy="773974"/>
            <a:chOff x="7999776" y="1850457"/>
            <a:chExt cx="773974" cy="773974"/>
          </a:xfrm>
        </p:grpSpPr>
        <p:sp>
          <p:nvSpPr>
            <p:cNvPr id="22" name="Oval 21">
              <a:extLst>
                <a:ext uri="{FF2B5EF4-FFF2-40B4-BE49-F238E27FC236}">
                  <a16:creationId xmlns:a16="http://schemas.microsoft.com/office/drawing/2014/main" id="{EF9FAC6D-E8E5-6A42-B85A-DC45C846E680}"/>
                </a:ext>
              </a:extLst>
            </p:cNvPr>
            <p:cNvSpPr/>
            <p:nvPr/>
          </p:nvSpPr>
          <p:spPr bwMode="auto">
            <a:xfrm>
              <a:off x="7999776" y="1850457"/>
              <a:ext cx="773974" cy="773974"/>
            </a:xfrm>
            <a:prstGeom prst="ellipse">
              <a:avLst/>
            </a:prstGeom>
            <a:gradFill>
              <a:gsLst>
                <a:gs pos="26000">
                  <a:srgbClr val="50E6FF"/>
                </a:gs>
                <a:gs pos="100000">
                  <a:srgbClr val="8661C5"/>
                </a:gs>
              </a:gsLst>
              <a:lin ang="2700000" scaled="0"/>
            </a:gra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 name="megaphone" descr="megaphone, nominate">
              <a:extLst>
                <a:ext uri="{FF2B5EF4-FFF2-40B4-BE49-F238E27FC236}">
                  <a16:creationId xmlns:a16="http://schemas.microsoft.com/office/drawing/2014/main" id="{750E84EA-D521-0E42-A9CF-5EA693A976A1}"/>
                </a:ext>
              </a:extLst>
            </p:cNvPr>
            <p:cNvGrpSpPr>
              <a:grpSpLocks noChangeAspect="1"/>
            </p:cNvGrpSpPr>
            <p:nvPr/>
          </p:nvGrpSpPr>
          <p:grpSpPr bwMode="auto">
            <a:xfrm>
              <a:off x="8174832" y="2077900"/>
              <a:ext cx="423863" cy="319088"/>
              <a:chOff x="6960" y="1382"/>
              <a:chExt cx="267" cy="201"/>
            </a:xfrm>
          </p:grpSpPr>
          <p:sp>
            <p:nvSpPr>
              <p:cNvPr id="27" name="AutoShape 65">
                <a:extLst>
                  <a:ext uri="{FF2B5EF4-FFF2-40B4-BE49-F238E27FC236}">
                    <a16:creationId xmlns:a16="http://schemas.microsoft.com/office/drawing/2014/main" id="{42E9E994-C4A7-974C-B710-E340677D400A}"/>
                  </a:ext>
                </a:extLst>
              </p:cNvPr>
              <p:cNvSpPr>
                <a:spLocks noChangeAspect="1" noChangeArrowheads="1" noTextEdit="1"/>
              </p:cNvSpPr>
              <p:nvPr/>
            </p:nvSpPr>
            <p:spPr bwMode="auto">
              <a:xfrm>
                <a:off x="6960" y="1382"/>
                <a:ext cx="26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67">
                <a:extLst>
                  <a:ext uri="{FF2B5EF4-FFF2-40B4-BE49-F238E27FC236}">
                    <a16:creationId xmlns:a16="http://schemas.microsoft.com/office/drawing/2014/main" id="{D9DB31E9-B50E-9A46-A980-5A798D076D0A}"/>
                  </a:ext>
                </a:extLst>
              </p:cNvPr>
              <p:cNvSpPr>
                <a:spLocks/>
              </p:cNvSpPr>
              <p:nvPr/>
            </p:nvSpPr>
            <p:spPr bwMode="auto">
              <a:xfrm>
                <a:off x="7178" y="1381"/>
                <a:ext cx="49" cy="190"/>
              </a:xfrm>
              <a:custGeom>
                <a:avLst/>
                <a:gdLst>
                  <a:gd name="T0" fmla="*/ 15 w 71"/>
                  <a:gd name="T1" fmla="*/ 0 h 272"/>
                  <a:gd name="T2" fmla="*/ 0 w 71"/>
                  <a:gd name="T3" fmla="*/ 15 h 272"/>
                  <a:gd name="T4" fmla="*/ 37 w 71"/>
                  <a:gd name="T5" fmla="*/ 69 h 272"/>
                  <a:gd name="T6" fmla="*/ 51 w 71"/>
                  <a:gd name="T7" fmla="*/ 136 h 272"/>
                  <a:gd name="T8" fmla="*/ 37 w 71"/>
                  <a:gd name="T9" fmla="*/ 203 h 272"/>
                  <a:gd name="T10" fmla="*/ 0 w 71"/>
                  <a:gd name="T11" fmla="*/ 257 h 272"/>
                  <a:gd name="T12" fmla="*/ 15 w 71"/>
                  <a:gd name="T13" fmla="*/ 272 h 272"/>
                  <a:gd name="T14" fmla="*/ 71 w 71"/>
                  <a:gd name="T15" fmla="*/ 136 h 272"/>
                  <a:gd name="T16" fmla="*/ 15 w 71"/>
                  <a:gd name="T1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2">
                    <a:moveTo>
                      <a:pt x="15" y="0"/>
                    </a:moveTo>
                    <a:cubicBezTo>
                      <a:pt x="0" y="15"/>
                      <a:pt x="0" y="15"/>
                      <a:pt x="0" y="15"/>
                    </a:cubicBezTo>
                    <a:cubicBezTo>
                      <a:pt x="16" y="30"/>
                      <a:pt x="29" y="49"/>
                      <a:pt x="37" y="69"/>
                    </a:cubicBezTo>
                    <a:cubicBezTo>
                      <a:pt x="46" y="90"/>
                      <a:pt x="51" y="113"/>
                      <a:pt x="51" y="136"/>
                    </a:cubicBezTo>
                    <a:cubicBezTo>
                      <a:pt x="51" y="159"/>
                      <a:pt x="46" y="182"/>
                      <a:pt x="37" y="203"/>
                    </a:cubicBezTo>
                    <a:cubicBezTo>
                      <a:pt x="29" y="223"/>
                      <a:pt x="16" y="242"/>
                      <a:pt x="0" y="257"/>
                    </a:cubicBezTo>
                    <a:cubicBezTo>
                      <a:pt x="15" y="272"/>
                      <a:pt x="15" y="272"/>
                      <a:pt x="15" y="272"/>
                    </a:cubicBezTo>
                    <a:cubicBezTo>
                      <a:pt x="50" y="237"/>
                      <a:pt x="71" y="189"/>
                      <a:pt x="71" y="136"/>
                    </a:cubicBezTo>
                    <a:cubicBezTo>
                      <a:pt x="71" y="83"/>
                      <a:pt x="50" y="35"/>
                      <a:pt x="15" y="0"/>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68">
                <a:extLst>
                  <a:ext uri="{FF2B5EF4-FFF2-40B4-BE49-F238E27FC236}">
                    <a16:creationId xmlns:a16="http://schemas.microsoft.com/office/drawing/2014/main" id="{34E19FD5-CCB0-A647-8380-548BA8B4D3BB}"/>
                  </a:ext>
                </a:extLst>
              </p:cNvPr>
              <p:cNvSpPr>
                <a:spLocks/>
              </p:cNvSpPr>
              <p:nvPr/>
            </p:nvSpPr>
            <p:spPr bwMode="auto">
              <a:xfrm>
                <a:off x="7080" y="1399"/>
                <a:ext cx="34" cy="155"/>
              </a:xfrm>
              <a:custGeom>
                <a:avLst/>
                <a:gdLst>
                  <a:gd name="T0" fmla="*/ 31 w 49"/>
                  <a:gd name="T1" fmla="*/ 5 h 222"/>
                  <a:gd name="T2" fmla="*/ 24 w 49"/>
                  <a:gd name="T3" fmla="*/ 0 h 222"/>
                  <a:gd name="T4" fmla="*/ 21 w 49"/>
                  <a:gd name="T5" fmla="*/ 1 h 222"/>
                  <a:gd name="T6" fmla="*/ 21 w 49"/>
                  <a:gd name="T7" fmla="*/ 1 h 222"/>
                  <a:gd name="T8" fmla="*/ 20 w 49"/>
                  <a:gd name="T9" fmla="*/ 2 h 222"/>
                  <a:gd name="T10" fmla="*/ 19 w 49"/>
                  <a:gd name="T11" fmla="*/ 2 h 222"/>
                  <a:gd name="T12" fmla="*/ 0 w 49"/>
                  <a:gd name="T13" fmla="*/ 86 h 222"/>
                  <a:gd name="T14" fmla="*/ 16 w 49"/>
                  <a:gd name="T15" fmla="*/ 93 h 222"/>
                  <a:gd name="T16" fmla="*/ 24 w 49"/>
                  <a:gd name="T17" fmla="*/ 110 h 222"/>
                  <a:gd name="T18" fmla="*/ 15 w 49"/>
                  <a:gd name="T19" fmla="*/ 128 h 222"/>
                  <a:gd name="T20" fmla="*/ 0 w 49"/>
                  <a:gd name="T21" fmla="*/ 135 h 222"/>
                  <a:gd name="T22" fmla="*/ 19 w 49"/>
                  <a:gd name="T23" fmla="*/ 220 h 222"/>
                  <a:gd name="T24" fmla="*/ 20 w 49"/>
                  <a:gd name="T25" fmla="*/ 221 h 222"/>
                  <a:gd name="T26" fmla="*/ 24 w 49"/>
                  <a:gd name="T27" fmla="*/ 222 h 222"/>
                  <a:gd name="T28" fmla="*/ 31 w 49"/>
                  <a:gd name="T29" fmla="*/ 217 h 222"/>
                  <a:gd name="T30" fmla="*/ 46 w 49"/>
                  <a:gd name="T31" fmla="*/ 159 h 222"/>
                  <a:gd name="T32" fmla="*/ 49 w 49"/>
                  <a:gd name="T33" fmla="*/ 111 h 222"/>
                  <a:gd name="T34" fmla="*/ 46 w 49"/>
                  <a:gd name="T35" fmla="*/ 63 h 222"/>
                  <a:gd name="T36" fmla="*/ 31 w 49"/>
                  <a:gd name="T37" fmla="*/ 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222">
                    <a:moveTo>
                      <a:pt x="31" y="5"/>
                    </a:moveTo>
                    <a:cubicBezTo>
                      <a:pt x="29" y="2"/>
                      <a:pt x="26" y="0"/>
                      <a:pt x="24" y="0"/>
                    </a:cubicBezTo>
                    <a:cubicBezTo>
                      <a:pt x="23" y="0"/>
                      <a:pt x="22" y="0"/>
                      <a:pt x="21" y="1"/>
                    </a:cubicBezTo>
                    <a:cubicBezTo>
                      <a:pt x="21" y="1"/>
                      <a:pt x="21" y="1"/>
                      <a:pt x="21" y="1"/>
                    </a:cubicBezTo>
                    <a:cubicBezTo>
                      <a:pt x="20" y="1"/>
                      <a:pt x="20" y="1"/>
                      <a:pt x="20" y="2"/>
                    </a:cubicBezTo>
                    <a:cubicBezTo>
                      <a:pt x="19" y="2"/>
                      <a:pt x="19" y="2"/>
                      <a:pt x="19" y="2"/>
                    </a:cubicBezTo>
                    <a:cubicBezTo>
                      <a:pt x="10" y="10"/>
                      <a:pt x="2" y="43"/>
                      <a:pt x="0" y="86"/>
                    </a:cubicBezTo>
                    <a:cubicBezTo>
                      <a:pt x="6" y="86"/>
                      <a:pt x="12" y="89"/>
                      <a:pt x="16" y="93"/>
                    </a:cubicBezTo>
                    <a:cubicBezTo>
                      <a:pt x="21" y="97"/>
                      <a:pt x="24" y="103"/>
                      <a:pt x="24" y="110"/>
                    </a:cubicBezTo>
                    <a:cubicBezTo>
                      <a:pt x="24" y="117"/>
                      <a:pt x="20" y="124"/>
                      <a:pt x="15" y="128"/>
                    </a:cubicBezTo>
                    <a:cubicBezTo>
                      <a:pt x="11" y="132"/>
                      <a:pt x="6" y="135"/>
                      <a:pt x="0" y="135"/>
                    </a:cubicBezTo>
                    <a:cubicBezTo>
                      <a:pt x="2" y="178"/>
                      <a:pt x="9" y="212"/>
                      <a:pt x="19" y="220"/>
                    </a:cubicBezTo>
                    <a:cubicBezTo>
                      <a:pt x="20" y="221"/>
                      <a:pt x="20" y="221"/>
                      <a:pt x="20" y="221"/>
                    </a:cubicBezTo>
                    <a:cubicBezTo>
                      <a:pt x="22" y="222"/>
                      <a:pt x="23" y="222"/>
                      <a:pt x="24" y="222"/>
                    </a:cubicBezTo>
                    <a:cubicBezTo>
                      <a:pt x="26" y="222"/>
                      <a:pt x="29" y="221"/>
                      <a:pt x="31" y="217"/>
                    </a:cubicBezTo>
                    <a:cubicBezTo>
                      <a:pt x="38" y="208"/>
                      <a:pt x="43" y="187"/>
                      <a:pt x="46" y="159"/>
                    </a:cubicBezTo>
                    <a:cubicBezTo>
                      <a:pt x="48" y="145"/>
                      <a:pt x="49" y="128"/>
                      <a:pt x="49" y="111"/>
                    </a:cubicBezTo>
                    <a:cubicBezTo>
                      <a:pt x="49" y="94"/>
                      <a:pt x="48" y="78"/>
                      <a:pt x="46" y="63"/>
                    </a:cubicBezTo>
                    <a:cubicBezTo>
                      <a:pt x="43" y="35"/>
                      <a:pt x="38" y="14"/>
                      <a:pt x="31" y="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69">
                <a:extLst>
                  <a:ext uri="{FF2B5EF4-FFF2-40B4-BE49-F238E27FC236}">
                    <a16:creationId xmlns:a16="http://schemas.microsoft.com/office/drawing/2014/main" id="{483020ED-8E03-D347-9EEA-797AB09E856A}"/>
                  </a:ext>
                </a:extLst>
              </p:cNvPr>
              <p:cNvSpPr>
                <a:spLocks/>
              </p:cNvSpPr>
              <p:nvPr/>
            </p:nvSpPr>
            <p:spPr bwMode="auto">
              <a:xfrm>
                <a:off x="7107" y="1399"/>
                <a:ext cx="2" cy="1"/>
              </a:xfrm>
              <a:custGeom>
                <a:avLst/>
                <a:gdLst>
                  <a:gd name="T0" fmla="*/ 1 w 2"/>
                  <a:gd name="T1" fmla="*/ 1 h 1"/>
                  <a:gd name="T2" fmla="*/ 2 w 2"/>
                  <a:gd name="T3" fmla="*/ 0 h 1"/>
                  <a:gd name="T4" fmla="*/ 0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0"/>
                      <a:pt x="2" y="0"/>
                      <a:pt x="2" y="0"/>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70">
                <a:extLst>
                  <a:ext uri="{FF2B5EF4-FFF2-40B4-BE49-F238E27FC236}">
                    <a16:creationId xmlns:a16="http://schemas.microsoft.com/office/drawing/2014/main" id="{654A3872-2A74-9040-A0DB-77BC0C18C6D5}"/>
                  </a:ext>
                </a:extLst>
              </p:cNvPr>
              <p:cNvSpPr>
                <a:spLocks/>
              </p:cNvSpPr>
              <p:nvPr/>
            </p:nvSpPr>
            <p:spPr bwMode="auto">
              <a:xfrm>
                <a:off x="7109" y="139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525FAFF2-9CB2-E941-845F-F09E81A75229}"/>
                  </a:ext>
                </a:extLst>
              </p:cNvPr>
              <p:cNvSpPr>
                <a:spLocks/>
              </p:cNvSpPr>
              <p:nvPr/>
            </p:nvSpPr>
            <p:spPr bwMode="auto">
              <a:xfrm>
                <a:off x="7108" y="1399"/>
                <a:ext cx="1" cy="1"/>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0"/>
                      <a:pt x="0"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72">
                <a:extLst>
                  <a:ext uri="{FF2B5EF4-FFF2-40B4-BE49-F238E27FC236}">
                    <a16:creationId xmlns:a16="http://schemas.microsoft.com/office/drawing/2014/main" id="{15886D15-3E69-2C4E-B638-997E1DC704BD}"/>
                  </a:ext>
                </a:extLst>
              </p:cNvPr>
              <p:cNvSpPr>
                <a:spLocks/>
              </p:cNvSpPr>
              <p:nvPr/>
            </p:nvSpPr>
            <p:spPr bwMode="auto">
              <a:xfrm>
                <a:off x="7107" y="1552"/>
                <a:ext cx="2" cy="1"/>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1"/>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73">
                <a:extLst>
                  <a:ext uri="{FF2B5EF4-FFF2-40B4-BE49-F238E27FC236}">
                    <a16:creationId xmlns:a16="http://schemas.microsoft.com/office/drawing/2014/main" id="{DFB28EC1-D6C9-0A49-A7BB-43A7ADA9FFF6}"/>
                  </a:ext>
                </a:extLst>
              </p:cNvPr>
              <p:cNvSpPr>
                <a:spLocks/>
              </p:cNvSpPr>
              <p:nvPr/>
            </p:nvSpPr>
            <p:spPr bwMode="auto">
              <a:xfrm>
                <a:off x="6974" y="15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74">
                <a:extLst>
                  <a:ext uri="{FF2B5EF4-FFF2-40B4-BE49-F238E27FC236}">
                    <a16:creationId xmlns:a16="http://schemas.microsoft.com/office/drawing/2014/main" id="{5122310C-EDA2-4B4D-B47E-2B5F04247A8E}"/>
                  </a:ext>
                </a:extLst>
              </p:cNvPr>
              <p:cNvSpPr>
                <a:spLocks/>
              </p:cNvSpPr>
              <p:nvPr/>
            </p:nvSpPr>
            <p:spPr bwMode="auto">
              <a:xfrm>
                <a:off x="6973" y="1511"/>
                <a:ext cx="1" cy="1"/>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2" y="1"/>
                    </a:cubicBezTo>
                    <a:cubicBezTo>
                      <a:pt x="2" y="1"/>
                      <a:pt x="2" y="1"/>
                      <a:pt x="2"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75">
                <a:extLst>
                  <a:ext uri="{FF2B5EF4-FFF2-40B4-BE49-F238E27FC236}">
                    <a16:creationId xmlns:a16="http://schemas.microsoft.com/office/drawing/2014/main" id="{EE640BCE-D13D-E846-9B87-FDFAD51F841D}"/>
                  </a:ext>
                </a:extLst>
              </p:cNvPr>
              <p:cNvSpPr>
                <a:spLocks/>
              </p:cNvSpPr>
              <p:nvPr/>
            </p:nvSpPr>
            <p:spPr bwMode="auto">
              <a:xfrm>
                <a:off x="6960" y="1399"/>
                <a:ext cx="137" cy="183"/>
              </a:xfrm>
              <a:custGeom>
                <a:avLst/>
                <a:gdLst>
                  <a:gd name="T0" fmla="*/ 173 w 197"/>
                  <a:gd name="T1" fmla="*/ 134 h 262"/>
                  <a:gd name="T2" fmla="*/ 189 w 197"/>
                  <a:gd name="T3" fmla="*/ 127 h 262"/>
                  <a:gd name="T4" fmla="*/ 197 w 197"/>
                  <a:gd name="T5" fmla="*/ 109 h 262"/>
                  <a:gd name="T6" fmla="*/ 189 w 197"/>
                  <a:gd name="T7" fmla="*/ 92 h 262"/>
                  <a:gd name="T8" fmla="*/ 173 w 197"/>
                  <a:gd name="T9" fmla="*/ 85 h 262"/>
                  <a:gd name="T10" fmla="*/ 192 w 197"/>
                  <a:gd name="T11" fmla="*/ 1 h 262"/>
                  <a:gd name="T12" fmla="*/ 193 w 197"/>
                  <a:gd name="T13" fmla="*/ 0 h 262"/>
                  <a:gd name="T14" fmla="*/ 192 w 197"/>
                  <a:gd name="T15" fmla="*/ 1 h 262"/>
                  <a:gd name="T16" fmla="*/ 78 w 197"/>
                  <a:gd name="T17" fmla="*/ 50 h 262"/>
                  <a:gd name="T18" fmla="*/ 52 w 197"/>
                  <a:gd name="T19" fmla="*/ 56 h 262"/>
                  <a:gd name="T20" fmla="*/ 21 w 197"/>
                  <a:gd name="T21" fmla="*/ 60 h 262"/>
                  <a:gd name="T22" fmla="*/ 20 w 197"/>
                  <a:gd name="T23" fmla="*/ 59 h 262"/>
                  <a:gd name="T24" fmla="*/ 17 w 197"/>
                  <a:gd name="T25" fmla="*/ 60 h 262"/>
                  <a:gd name="T26" fmla="*/ 0 w 197"/>
                  <a:gd name="T27" fmla="*/ 110 h 262"/>
                  <a:gd name="T28" fmla="*/ 18 w 197"/>
                  <a:gd name="T29" fmla="*/ 160 h 262"/>
                  <a:gd name="T30" fmla="*/ 20 w 197"/>
                  <a:gd name="T31" fmla="*/ 161 h 262"/>
                  <a:gd name="T32" fmla="*/ 20 w 197"/>
                  <a:gd name="T33" fmla="*/ 161 h 262"/>
                  <a:gd name="T34" fmla="*/ 52 w 197"/>
                  <a:gd name="T35" fmla="*/ 165 h 262"/>
                  <a:gd name="T36" fmla="*/ 78 w 197"/>
                  <a:gd name="T37" fmla="*/ 170 h 262"/>
                  <a:gd name="T38" fmla="*/ 80 w 197"/>
                  <a:gd name="T39" fmla="*/ 171 h 262"/>
                  <a:gd name="T40" fmla="*/ 80 w 197"/>
                  <a:gd name="T41" fmla="*/ 262 h 262"/>
                  <a:gd name="T42" fmla="*/ 121 w 197"/>
                  <a:gd name="T43" fmla="*/ 262 h 262"/>
                  <a:gd name="T44" fmla="*/ 121 w 197"/>
                  <a:gd name="T45" fmla="*/ 183 h 262"/>
                  <a:gd name="T46" fmla="*/ 192 w 197"/>
                  <a:gd name="T47" fmla="*/ 219 h 262"/>
                  <a:gd name="T48" fmla="*/ 193 w 197"/>
                  <a:gd name="T49" fmla="*/ 220 h 262"/>
                  <a:gd name="T50" fmla="*/ 193 w 197"/>
                  <a:gd name="T51" fmla="*/ 220 h 262"/>
                  <a:gd name="T52" fmla="*/ 192 w 197"/>
                  <a:gd name="T53" fmla="*/ 219 h 262"/>
                  <a:gd name="T54" fmla="*/ 173 w 197"/>
                  <a:gd name="T55" fmla="*/ 1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262">
                    <a:moveTo>
                      <a:pt x="173" y="134"/>
                    </a:moveTo>
                    <a:cubicBezTo>
                      <a:pt x="179" y="133"/>
                      <a:pt x="184" y="131"/>
                      <a:pt x="189" y="127"/>
                    </a:cubicBezTo>
                    <a:cubicBezTo>
                      <a:pt x="193" y="123"/>
                      <a:pt x="197" y="116"/>
                      <a:pt x="197" y="109"/>
                    </a:cubicBezTo>
                    <a:cubicBezTo>
                      <a:pt x="197" y="102"/>
                      <a:pt x="194" y="96"/>
                      <a:pt x="189" y="92"/>
                    </a:cubicBezTo>
                    <a:cubicBezTo>
                      <a:pt x="185" y="87"/>
                      <a:pt x="179" y="85"/>
                      <a:pt x="173" y="85"/>
                    </a:cubicBezTo>
                    <a:cubicBezTo>
                      <a:pt x="175" y="42"/>
                      <a:pt x="183" y="9"/>
                      <a:pt x="192" y="1"/>
                    </a:cubicBezTo>
                    <a:cubicBezTo>
                      <a:pt x="192" y="1"/>
                      <a:pt x="192" y="1"/>
                      <a:pt x="193" y="0"/>
                    </a:cubicBezTo>
                    <a:cubicBezTo>
                      <a:pt x="192" y="1"/>
                      <a:pt x="192" y="1"/>
                      <a:pt x="192" y="1"/>
                    </a:cubicBezTo>
                    <a:cubicBezTo>
                      <a:pt x="158" y="23"/>
                      <a:pt x="119" y="40"/>
                      <a:pt x="78" y="50"/>
                    </a:cubicBezTo>
                    <a:cubicBezTo>
                      <a:pt x="69" y="52"/>
                      <a:pt x="60" y="54"/>
                      <a:pt x="52" y="56"/>
                    </a:cubicBezTo>
                    <a:cubicBezTo>
                      <a:pt x="42" y="57"/>
                      <a:pt x="31" y="59"/>
                      <a:pt x="21" y="60"/>
                    </a:cubicBezTo>
                    <a:cubicBezTo>
                      <a:pt x="21" y="59"/>
                      <a:pt x="20" y="59"/>
                      <a:pt x="20" y="59"/>
                    </a:cubicBezTo>
                    <a:cubicBezTo>
                      <a:pt x="19" y="59"/>
                      <a:pt x="18" y="60"/>
                      <a:pt x="17" y="60"/>
                    </a:cubicBezTo>
                    <a:cubicBezTo>
                      <a:pt x="7" y="63"/>
                      <a:pt x="0" y="84"/>
                      <a:pt x="0" y="110"/>
                    </a:cubicBezTo>
                    <a:cubicBezTo>
                      <a:pt x="0" y="137"/>
                      <a:pt x="8" y="158"/>
                      <a:pt x="18" y="160"/>
                    </a:cubicBezTo>
                    <a:cubicBezTo>
                      <a:pt x="19" y="161"/>
                      <a:pt x="19" y="161"/>
                      <a:pt x="20" y="161"/>
                    </a:cubicBezTo>
                    <a:cubicBezTo>
                      <a:pt x="20" y="161"/>
                      <a:pt x="20" y="161"/>
                      <a:pt x="20" y="161"/>
                    </a:cubicBezTo>
                    <a:cubicBezTo>
                      <a:pt x="31" y="162"/>
                      <a:pt x="41" y="163"/>
                      <a:pt x="52" y="165"/>
                    </a:cubicBezTo>
                    <a:cubicBezTo>
                      <a:pt x="61" y="166"/>
                      <a:pt x="69" y="168"/>
                      <a:pt x="78" y="170"/>
                    </a:cubicBezTo>
                    <a:cubicBezTo>
                      <a:pt x="79" y="170"/>
                      <a:pt x="79" y="170"/>
                      <a:pt x="80" y="171"/>
                    </a:cubicBezTo>
                    <a:cubicBezTo>
                      <a:pt x="80" y="262"/>
                      <a:pt x="80" y="262"/>
                      <a:pt x="80" y="262"/>
                    </a:cubicBezTo>
                    <a:cubicBezTo>
                      <a:pt x="121" y="262"/>
                      <a:pt x="121" y="262"/>
                      <a:pt x="121" y="262"/>
                    </a:cubicBezTo>
                    <a:cubicBezTo>
                      <a:pt x="121" y="183"/>
                      <a:pt x="121" y="183"/>
                      <a:pt x="121" y="183"/>
                    </a:cubicBezTo>
                    <a:cubicBezTo>
                      <a:pt x="146" y="193"/>
                      <a:pt x="170" y="205"/>
                      <a:pt x="192" y="219"/>
                    </a:cubicBezTo>
                    <a:cubicBezTo>
                      <a:pt x="192" y="219"/>
                      <a:pt x="192" y="220"/>
                      <a:pt x="193" y="220"/>
                    </a:cubicBezTo>
                    <a:cubicBezTo>
                      <a:pt x="193" y="220"/>
                      <a:pt x="193" y="220"/>
                      <a:pt x="193" y="220"/>
                    </a:cubicBezTo>
                    <a:cubicBezTo>
                      <a:pt x="193" y="220"/>
                      <a:pt x="193" y="220"/>
                      <a:pt x="192" y="219"/>
                    </a:cubicBezTo>
                    <a:cubicBezTo>
                      <a:pt x="183" y="211"/>
                      <a:pt x="175" y="177"/>
                      <a:pt x="173" y="13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76">
                <a:extLst>
                  <a:ext uri="{FF2B5EF4-FFF2-40B4-BE49-F238E27FC236}">
                    <a16:creationId xmlns:a16="http://schemas.microsoft.com/office/drawing/2014/main" id="{B9E6C0FF-FF9F-C84F-9265-E86158F5AB30}"/>
                  </a:ext>
                </a:extLst>
              </p:cNvPr>
              <p:cNvSpPr>
                <a:spLocks/>
              </p:cNvSpPr>
              <p:nvPr/>
            </p:nvSpPr>
            <p:spPr bwMode="auto">
              <a:xfrm>
                <a:off x="7141" y="1419"/>
                <a:ext cx="30" cy="114"/>
              </a:xfrm>
              <a:custGeom>
                <a:avLst/>
                <a:gdLst>
                  <a:gd name="T0" fmla="*/ 43 w 43"/>
                  <a:gd name="T1" fmla="*/ 82 h 164"/>
                  <a:gd name="T2" fmla="*/ 14 w 43"/>
                  <a:gd name="T3" fmla="*/ 0 h 164"/>
                  <a:gd name="T4" fmla="*/ 0 w 43"/>
                  <a:gd name="T5" fmla="*/ 14 h 164"/>
                  <a:gd name="T6" fmla="*/ 23 w 43"/>
                  <a:gd name="T7" fmla="*/ 82 h 164"/>
                  <a:gd name="T8" fmla="*/ 0 w 43"/>
                  <a:gd name="T9" fmla="*/ 150 h 164"/>
                  <a:gd name="T10" fmla="*/ 14 w 43"/>
                  <a:gd name="T11" fmla="*/ 164 h 164"/>
                  <a:gd name="T12" fmla="*/ 43 w 43"/>
                  <a:gd name="T13" fmla="*/ 82 h 164"/>
                </a:gdLst>
                <a:ahLst/>
                <a:cxnLst>
                  <a:cxn ang="0">
                    <a:pos x="T0" y="T1"/>
                  </a:cxn>
                  <a:cxn ang="0">
                    <a:pos x="T2" y="T3"/>
                  </a:cxn>
                  <a:cxn ang="0">
                    <a:pos x="T4" y="T5"/>
                  </a:cxn>
                  <a:cxn ang="0">
                    <a:pos x="T6" y="T7"/>
                  </a:cxn>
                  <a:cxn ang="0">
                    <a:pos x="T8" y="T9"/>
                  </a:cxn>
                  <a:cxn ang="0">
                    <a:pos x="T10" y="T11"/>
                  </a:cxn>
                  <a:cxn ang="0">
                    <a:pos x="T12" y="T13"/>
                  </a:cxn>
                </a:cxnLst>
                <a:rect l="0" t="0" r="r" b="b"/>
                <a:pathLst>
                  <a:path w="43" h="164">
                    <a:moveTo>
                      <a:pt x="43" y="82"/>
                    </a:moveTo>
                    <a:cubicBezTo>
                      <a:pt x="43" y="51"/>
                      <a:pt x="32" y="22"/>
                      <a:pt x="14" y="0"/>
                    </a:cubicBezTo>
                    <a:cubicBezTo>
                      <a:pt x="0" y="14"/>
                      <a:pt x="0" y="14"/>
                      <a:pt x="0" y="14"/>
                    </a:cubicBezTo>
                    <a:cubicBezTo>
                      <a:pt x="15" y="34"/>
                      <a:pt x="23" y="57"/>
                      <a:pt x="23" y="82"/>
                    </a:cubicBezTo>
                    <a:cubicBezTo>
                      <a:pt x="23" y="107"/>
                      <a:pt x="15" y="130"/>
                      <a:pt x="0" y="150"/>
                    </a:cubicBezTo>
                    <a:cubicBezTo>
                      <a:pt x="14" y="164"/>
                      <a:pt x="14" y="164"/>
                      <a:pt x="14" y="164"/>
                    </a:cubicBezTo>
                    <a:cubicBezTo>
                      <a:pt x="32" y="142"/>
                      <a:pt x="43" y="113"/>
                      <a:pt x="43" y="82"/>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473B0A98-D4BF-8541-B513-5EB458F524B7}"/>
              </a:ext>
            </a:extLst>
          </p:cNvPr>
          <p:cNvGrpSpPr/>
          <p:nvPr/>
        </p:nvGrpSpPr>
        <p:grpSpPr>
          <a:xfrm>
            <a:off x="10338163" y="1032679"/>
            <a:ext cx="773974" cy="773974"/>
            <a:chOff x="10338163" y="1032679"/>
            <a:chExt cx="773974" cy="773974"/>
          </a:xfrm>
        </p:grpSpPr>
        <p:sp>
          <p:nvSpPr>
            <p:cNvPr id="23" name="Oval 22">
              <a:extLst>
                <a:ext uri="{FF2B5EF4-FFF2-40B4-BE49-F238E27FC236}">
                  <a16:creationId xmlns:a16="http://schemas.microsoft.com/office/drawing/2014/main" id="{D5CF443B-3A25-1B4C-9133-6576C15BC06B}"/>
                </a:ext>
              </a:extLst>
            </p:cNvPr>
            <p:cNvSpPr/>
            <p:nvPr/>
          </p:nvSpPr>
          <p:spPr bwMode="auto">
            <a:xfrm>
              <a:off x="10338163" y="1032679"/>
              <a:ext cx="773974" cy="773974"/>
            </a:xfrm>
            <a:prstGeom prst="ellipse">
              <a:avLst/>
            </a:prstGeom>
            <a:gradFill>
              <a:gsLst>
                <a:gs pos="26000">
                  <a:srgbClr val="50E6FF"/>
                </a:gs>
                <a:gs pos="100000">
                  <a:srgbClr val="8661C5"/>
                </a:gs>
              </a:gsLst>
              <a:lin ang="2700000" scaled="0"/>
            </a:gra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37" descr="people, collaboration&#10;">
              <a:extLst>
                <a:ext uri="{FF2B5EF4-FFF2-40B4-BE49-F238E27FC236}">
                  <a16:creationId xmlns:a16="http://schemas.microsoft.com/office/drawing/2014/main" id="{E546EC9C-CC25-8D4D-AD3E-98EEBED8077A}"/>
                </a:ext>
              </a:extLst>
            </p:cNvPr>
            <p:cNvGrpSpPr>
              <a:grpSpLocks noChangeAspect="1"/>
            </p:cNvGrpSpPr>
            <p:nvPr/>
          </p:nvGrpSpPr>
          <p:grpSpPr>
            <a:xfrm>
              <a:off x="10499011" y="1279526"/>
              <a:ext cx="452279" cy="280281"/>
              <a:chOff x="7854785" y="3561397"/>
              <a:chExt cx="411163" cy="254801"/>
            </a:xfrm>
          </p:grpSpPr>
          <p:sp>
            <p:nvSpPr>
              <p:cNvPr id="39" name="Freeform: Shape 264">
                <a:extLst>
                  <a:ext uri="{FF2B5EF4-FFF2-40B4-BE49-F238E27FC236}">
                    <a16:creationId xmlns:a16="http://schemas.microsoft.com/office/drawing/2014/main" id="{6AE6CBB0-95DD-4B46-B79C-EC58AC823A9E}"/>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265">
                <a:extLst>
                  <a:ext uri="{FF2B5EF4-FFF2-40B4-BE49-F238E27FC236}">
                    <a16:creationId xmlns:a16="http://schemas.microsoft.com/office/drawing/2014/main" id="{5F531F86-871A-6E45-A8A1-CEC007E683B8}"/>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266">
                <a:extLst>
                  <a:ext uri="{FF2B5EF4-FFF2-40B4-BE49-F238E27FC236}">
                    <a16:creationId xmlns:a16="http://schemas.microsoft.com/office/drawing/2014/main" id="{6E5FA00D-152D-1C45-B172-A6184EF0E254}"/>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267">
                <a:extLst>
                  <a:ext uri="{FF2B5EF4-FFF2-40B4-BE49-F238E27FC236}">
                    <a16:creationId xmlns:a16="http://schemas.microsoft.com/office/drawing/2014/main" id="{9211FCE2-C8B3-0F4A-987D-AB57570AC9ED}"/>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268">
                <a:extLst>
                  <a:ext uri="{FF2B5EF4-FFF2-40B4-BE49-F238E27FC236}">
                    <a16:creationId xmlns:a16="http://schemas.microsoft.com/office/drawing/2014/main" id="{25A20ED9-8B59-5B44-8D80-2758D319363F}"/>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269">
                <a:extLst>
                  <a:ext uri="{FF2B5EF4-FFF2-40B4-BE49-F238E27FC236}">
                    <a16:creationId xmlns:a16="http://schemas.microsoft.com/office/drawing/2014/main" id="{6BB5761E-8725-F346-B82E-ED1F0970D6E9}"/>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7328DC91-19F0-BF4A-83C4-7663998BE60C}"/>
              </a:ext>
            </a:extLst>
          </p:cNvPr>
          <p:cNvGrpSpPr/>
          <p:nvPr/>
        </p:nvGrpSpPr>
        <p:grpSpPr>
          <a:xfrm>
            <a:off x="5661389" y="2420810"/>
            <a:ext cx="773974" cy="773974"/>
            <a:chOff x="5661389" y="2420810"/>
            <a:chExt cx="773974" cy="773974"/>
          </a:xfrm>
        </p:grpSpPr>
        <p:sp>
          <p:nvSpPr>
            <p:cNvPr id="21" name="Oval 20">
              <a:extLst>
                <a:ext uri="{FF2B5EF4-FFF2-40B4-BE49-F238E27FC236}">
                  <a16:creationId xmlns:a16="http://schemas.microsoft.com/office/drawing/2014/main" id="{EE42F317-3780-1044-9C4D-968BECB2CDA6}"/>
                </a:ext>
              </a:extLst>
            </p:cNvPr>
            <p:cNvSpPr/>
            <p:nvPr/>
          </p:nvSpPr>
          <p:spPr bwMode="auto">
            <a:xfrm>
              <a:off x="5661389" y="2420810"/>
              <a:ext cx="773974" cy="773974"/>
            </a:xfrm>
            <a:prstGeom prst="ellipse">
              <a:avLst/>
            </a:prstGeom>
            <a:gradFill>
              <a:gsLst>
                <a:gs pos="26000">
                  <a:srgbClr val="50E6FF"/>
                </a:gs>
                <a:gs pos="100000">
                  <a:srgbClr val="8661C5"/>
                </a:gs>
              </a:gsLst>
              <a:lin ang="2700000" scaled="0"/>
            </a:gra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deploy" descr="deploy">
              <a:extLst>
                <a:ext uri="{FF2B5EF4-FFF2-40B4-BE49-F238E27FC236}">
                  <a16:creationId xmlns:a16="http://schemas.microsoft.com/office/drawing/2014/main" id="{0E929192-78CF-A748-AE28-432FFDE3E7D1}"/>
                </a:ext>
              </a:extLst>
            </p:cNvPr>
            <p:cNvGrpSpPr/>
            <p:nvPr/>
          </p:nvGrpSpPr>
          <p:grpSpPr>
            <a:xfrm>
              <a:off x="5818403" y="2552625"/>
              <a:ext cx="459946" cy="423254"/>
              <a:chOff x="9141255" y="2173883"/>
              <a:chExt cx="459946" cy="423254"/>
            </a:xfrm>
          </p:grpSpPr>
          <p:sp>
            <p:nvSpPr>
              <p:cNvPr id="46" name="Freeform 5">
                <a:extLst>
                  <a:ext uri="{FF2B5EF4-FFF2-40B4-BE49-F238E27FC236}">
                    <a16:creationId xmlns:a16="http://schemas.microsoft.com/office/drawing/2014/main" id="{9D781259-B0A6-A947-9A80-B291EFC8FB3C}"/>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64B03CD9-A16B-9244-84DD-79BE648944E8}"/>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75BAB0B2-CAD1-0845-B554-C40821A848F5}"/>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Oval 8">
                <a:extLst>
                  <a:ext uri="{FF2B5EF4-FFF2-40B4-BE49-F238E27FC236}">
                    <a16:creationId xmlns:a16="http://schemas.microsoft.com/office/drawing/2014/main" id="{13B7A478-87B4-B64B-BA24-A3E436BB0624}"/>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5" name="data 3" descr="data, cloud, scale">
            <a:extLst>
              <a:ext uri="{FF2B5EF4-FFF2-40B4-BE49-F238E27FC236}">
                <a16:creationId xmlns:a16="http://schemas.microsoft.com/office/drawing/2014/main" id="{8FA29E34-D169-BA4B-8ACD-5F91443EF9AB}"/>
              </a:ext>
            </a:extLst>
          </p:cNvPr>
          <p:cNvGrpSpPr>
            <a:grpSpLocks noChangeAspect="1"/>
          </p:cNvGrpSpPr>
          <p:nvPr/>
        </p:nvGrpSpPr>
        <p:grpSpPr bwMode="auto">
          <a:xfrm>
            <a:off x="-414337" y="-857599"/>
            <a:ext cx="414337" cy="412750"/>
            <a:chOff x="5781" y="773"/>
            <a:chExt cx="261" cy="260"/>
          </a:xfrm>
        </p:grpSpPr>
        <p:sp>
          <p:nvSpPr>
            <p:cNvPr id="66" name="AutoShape 87">
              <a:extLst>
                <a:ext uri="{FF2B5EF4-FFF2-40B4-BE49-F238E27FC236}">
                  <a16:creationId xmlns:a16="http://schemas.microsoft.com/office/drawing/2014/main" id="{FE56FAAD-6241-D943-A013-D59CF5603A9C}"/>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89">
              <a:extLst>
                <a:ext uri="{FF2B5EF4-FFF2-40B4-BE49-F238E27FC236}">
                  <a16:creationId xmlns:a16="http://schemas.microsoft.com/office/drawing/2014/main" id="{08B1DF87-EAE7-0741-82AD-5A524F47AC2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90">
              <a:extLst>
                <a:ext uri="{FF2B5EF4-FFF2-40B4-BE49-F238E27FC236}">
                  <a16:creationId xmlns:a16="http://schemas.microsoft.com/office/drawing/2014/main" id="{C37AF807-6100-084F-840E-381CA486C3E6}"/>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1">
              <a:extLst>
                <a:ext uri="{FF2B5EF4-FFF2-40B4-BE49-F238E27FC236}">
                  <a16:creationId xmlns:a16="http://schemas.microsoft.com/office/drawing/2014/main" id="{50F3B450-3262-E645-A28B-2A3A392173BD}"/>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2">
              <a:extLst>
                <a:ext uri="{FF2B5EF4-FFF2-40B4-BE49-F238E27FC236}">
                  <a16:creationId xmlns:a16="http://schemas.microsoft.com/office/drawing/2014/main" id="{C6E4D7C3-5B84-C84C-B21D-94DBFB0D0A36}"/>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3">
              <a:extLst>
                <a:ext uri="{FF2B5EF4-FFF2-40B4-BE49-F238E27FC236}">
                  <a16:creationId xmlns:a16="http://schemas.microsoft.com/office/drawing/2014/main" id="{B45A15A6-08C3-1648-A492-B725BD2782BF}"/>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94">
              <a:extLst>
                <a:ext uri="{FF2B5EF4-FFF2-40B4-BE49-F238E27FC236}">
                  <a16:creationId xmlns:a16="http://schemas.microsoft.com/office/drawing/2014/main" id="{A7244920-8C8C-034F-A003-1D71655799E4}"/>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95">
              <a:extLst>
                <a:ext uri="{FF2B5EF4-FFF2-40B4-BE49-F238E27FC236}">
                  <a16:creationId xmlns:a16="http://schemas.microsoft.com/office/drawing/2014/main" id="{F9108908-3FF5-8341-8F2C-059FEA6E4F9E}"/>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96">
              <a:extLst>
                <a:ext uri="{FF2B5EF4-FFF2-40B4-BE49-F238E27FC236}">
                  <a16:creationId xmlns:a16="http://schemas.microsoft.com/office/drawing/2014/main" id="{189A726D-82D0-A94D-ABCE-676B432B0B66}"/>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BD3FF98D-DEF6-014B-BF08-519FE2BC5FDE}"/>
              </a:ext>
            </a:extLst>
          </p:cNvPr>
          <p:cNvGrpSpPr/>
          <p:nvPr/>
        </p:nvGrpSpPr>
        <p:grpSpPr>
          <a:xfrm>
            <a:off x="984613" y="2812678"/>
            <a:ext cx="773974" cy="773974"/>
            <a:chOff x="984613" y="2812678"/>
            <a:chExt cx="773974" cy="773974"/>
          </a:xfrm>
        </p:grpSpPr>
        <p:sp>
          <p:nvSpPr>
            <p:cNvPr id="19" name="Oval 18">
              <a:extLst>
                <a:ext uri="{FF2B5EF4-FFF2-40B4-BE49-F238E27FC236}">
                  <a16:creationId xmlns:a16="http://schemas.microsoft.com/office/drawing/2014/main" id="{30C7397B-1F23-0D40-953A-DE9FB34C6275}"/>
                </a:ext>
              </a:extLst>
            </p:cNvPr>
            <p:cNvSpPr/>
            <p:nvPr/>
          </p:nvSpPr>
          <p:spPr bwMode="auto">
            <a:xfrm>
              <a:off x="984613" y="2812678"/>
              <a:ext cx="773974" cy="773974"/>
            </a:xfrm>
            <a:prstGeom prst="ellipse">
              <a:avLst/>
            </a:prstGeom>
            <a:gradFill>
              <a:gsLst>
                <a:gs pos="26000">
                  <a:srgbClr val="50E6FF"/>
                </a:gs>
                <a:gs pos="100000">
                  <a:srgbClr val="8661C5"/>
                </a:gs>
              </a:gsLst>
              <a:lin ang="2700000" scaled="0"/>
            </a:gra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0" name="Group 79" descr="design, drawing&#10;">
              <a:extLst>
                <a:ext uri="{FF2B5EF4-FFF2-40B4-BE49-F238E27FC236}">
                  <a16:creationId xmlns:a16="http://schemas.microsoft.com/office/drawing/2014/main" id="{DFF36287-26E0-C645-A251-826DC1F70328}"/>
                </a:ext>
              </a:extLst>
            </p:cNvPr>
            <p:cNvGrpSpPr/>
            <p:nvPr/>
          </p:nvGrpSpPr>
          <p:grpSpPr>
            <a:xfrm>
              <a:off x="1186858" y="3017038"/>
              <a:ext cx="369484" cy="365254"/>
              <a:chOff x="7840346" y="3666185"/>
              <a:chExt cx="412631" cy="407907"/>
            </a:xfrm>
          </p:grpSpPr>
          <p:sp>
            <p:nvSpPr>
              <p:cNvPr id="81" name="Freeform: Shape 383">
                <a:extLst>
                  <a:ext uri="{FF2B5EF4-FFF2-40B4-BE49-F238E27FC236}">
                    <a16:creationId xmlns:a16="http://schemas.microsoft.com/office/drawing/2014/main" id="{2D278E5B-6776-5848-B4E6-08470985B709}"/>
                  </a:ext>
                </a:extLst>
              </p:cNvPr>
              <p:cNvSpPr/>
              <p:nvPr/>
            </p:nvSpPr>
            <p:spPr>
              <a:xfrm>
                <a:off x="8042439" y="3741827"/>
                <a:ext cx="143126" cy="135969"/>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384">
                <a:extLst>
                  <a:ext uri="{FF2B5EF4-FFF2-40B4-BE49-F238E27FC236}">
                    <a16:creationId xmlns:a16="http://schemas.microsoft.com/office/drawing/2014/main" id="{8088A3F5-F55C-4F47-9177-EEA630C18133}"/>
                  </a:ext>
                </a:extLst>
              </p:cNvPr>
              <p:cNvSpPr/>
              <p:nvPr/>
            </p:nvSpPr>
            <p:spPr>
              <a:xfrm>
                <a:off x="7849935" y="3869351"/>
                <a:ext cx="200376" cy="200375"/>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385">
                <a:extLst>
                  <a:ext uri="{FF2B5EF4-FFF2-40B4-BE49-F238E27FC236}">
                    <a16:creationId xmlns:a16="http://schemas.microsoft.com/office/drawing/2014/main" id="{7289A9FD-1BCF-8E44-9B6B-59BE527BB3FD}"/>
                  </a:ext>
                </a:extLst>
              </p:cNvPr>
              <p:cNvSpPr/>
              <p:nvPr/>
            </p:nvSpPr>
            <p:spPr>
              <a:xfrm>
                <a:off x="8124164" y="3666185"/>
                <a:ext cx="128813" cy="135969"/>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390">
                <a:extLst>
                  <a:ext uri="{FF2B5EF4-FFF2-40B4-BE49-F238E27FC236}">
                    <a16:creationId xmlns:a16="http://schemas.microsoft.com/office/drawing/2014/main" id="{26CB59DD-B586-5C4E-A06B-52E563B1C06E}"/>
                  </a:ext>
                </a:extLst>
              </p:cNvPr>
              <p:cNvSpPr/>
              <p:nvPr/>
            </p:nvSpPr>
            <p:spPr>
              <a:xfrm>
                <a:off x="7840346" y="3666185"/>
                <a:ext cx="400751" cy="407907"/>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4E9FE032-CCE8-CD40-9FAF-62AACE7C61C0}"/>
              </a:ext>
            </a:extLst>
          </p:cNvPr>
          <p:cNvGrpSpPr/>
          <p:nvPr/>
        </p:nvGrpSpPr>
        <p:grpSpPr>
          <a:xfrm>
            <a:off x="3323001" y="2710986"/>
            <a:ext cx="773974" cy="773974"/>
            <a:chOff x="3323001" y="2710986"/>
            <a:chExt cx="773974" cy="773974"/>
          </a:xfrm>
        </p:grpSpPr>
        <p:sp>
          <p:nvSpPr>
            <p:cNvPr id="20" name="Oval 19">
              <a:extLst>
                <a:ext uri="{FF2B5EF4-FFF2-40B4-BE49-F238E27FC236}">
                  <a16:creationId xmlns:a16="http://schemas.microsoft.com/office/drawing/2014/main" id="{784C1F7D-77BB-1C47-A003-61F17F90F15B}"/>
                </a:ext>
              </a:extLst>
            </p:cNvPr>
            <p:cNvSpPr/>
            <p:nvPr/>
          </p:nvSpPr>
          <p:spPr bwMode="auto">
            <a:xfrm>
              <a:off x="3323001" y="2710986"/>
              <a:ext cx="773974" cy="773974"/>
            </a:xfrm>
            <a:prstGeom prst="ellipse">
              <a:avLst/>
            </a:prstGeom>
            <a:gradFill>
              <a:gsLst>
                <a:gs pos="26000">
                  <a:srgbClr val="50E6FF"/>
                </a:gs>
                <a:gs pos="100000">
                  <a:srgbClr val="8661C5"/>
                </a:gs>
              </a:gsLst>
              <a:lin ang="2700000" scaled="0"/>
            </a:gra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A390D53C-0551-4B46-B3C8-0E49B8835A0F}"/>
                </a:ext>
              </a:extLst>
            </p:cNvPr>
            <p:cNvGrpSpPr/>
            <p:nvPr/>
          </p:nvGrpSpPr>
          <p:grpSpPr>
            <a:xfrm>
              <a:off x="3515095" y="2915246"/>
              <a:ext cx="389787" cy="365454"/>
              <a:chOff x="3804776" y="7597188"/>
              <a:chExt cx="1232153" cy="1155234"/>
            </a:xfrm>
          </p:grpSpPr>
          <p:sp>
            <p:nvSpPr>
              <p:cNvPr id="97" name="Freeform 96">
                <a:extLst>
                  <a:ext uri="{FF2B5EF4-FFF2-40B4-BE49-F238E27FC236}">
                    <a16:creationId xmlns:a16="http://schemas.microsoft.com/office/drawing/2014/main" id="{0B0BBC7C-89D0-674B-8F6F-F7587CFDFBF1}"/>
                  </a:ext>
                </a:extLst>
              </p:cNvPr>
              <p:cNvSpPr/>
              <p:nvPr/>
            </p:nvSpPr>
            <p:spPr>
              <a:xfrm>
                <a:off x="4789983" y="7597188"/>
                <a:ext cx="246944" cy="246959"/>
              </a:xfrm>
              <a:custGeom>
                <a:avLst/>
                <a:gdLst>
                  <a:gd name="connsiteX0" fmla="*/ 123474 w 246944"/>
                  <a:gd name="connsiteY0" fmla="*/ 0 h 246959"/>
                  <a:gd name="connsiteX1" fmla="*/ 246944 w 246944"/>
                  <a:gd name="connsiteY1" fmla="*/ 123471 h 246959"/>
                  <a:gd name="connsiteX2" fmla="*/ 170720 w 246944"/>
                  <a:gd name="connsiteY2" fmla="*/ 237561 h 246959"/>
                  <a:gd name="connsiteX3" fmla="*/ 36152 w 246944"/>
                  <a:gd name="connsiteY3" fmla="*/ 210794 h 246959"/>
                  <a:gd name="connsiteX4" fmla="*/ 9434 w 246944"/>
                  <a:gd name="connsiteY4" fmla="*/ 76225 h 246959"/>
                  <a:gd name="connsiteX5" fmla="*/ 123475 w 246944"/>
                  <a:gd name="connsiteY5" fmla="*/ 1 h 246959"/>
                  <a:gd name="connsiteX6" fmla="*/ 123474 w 246944"/>
                  <a:gd name="connsiteY6" fmla="*/ 0 h 24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944" h="246959">
                    <a:moveTo>
                      <a:pt x="123474" y="0"/>
                    </a:moveTo>
                    <a:cubicBezTo>
                      <a:pt x="191643" y="0"/>
                      <a:pt x="246944" y="55301"/>
                      <a:pt x="246944" y="123471"/>
                    </a:cubicBezTo>
                    <a:cubicBezTo>
                      <a:pt x="246944" y="173418"/>
                      <a:pt x="216887" y="218456"/>
                      <a:pt x="170720" y="237561"/>
                    </a:cubicBezTo>
                    <a:cubicBezTo>
                      <a:pt x="124605" y="256665"/>
                      <a:pt x="71464" y="246106"/>
                      <a:pt x="36152" y="210794"/>
                    </a:cubicBezTo>
                    <a:cubicBezTo>
                      <a:pt x="839" y="175483"/>
                      <a:pt x="-9720" y="122392"/>
                      <a:pt x="9434" y="76225"/>
                    </a:cubicBezTo>
                    <a:cubicBezTo>
                      <a:pt x="28539" y="30107"/>
                      <a:pt x="73526" y="1"/>
                      <a:pt x="123475" y="1"/>
                    </a:cubicBezTo>
                    <a:lnTo>
                      <a:pt x="123474" y="0"/>
                    </a:ln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95">
                <a:extLst>
                  <a:ext uri="{FF2B5EF4-FFF2-40B4-BE49-F238E27FC236}">
                    <a16:creationId xmlns:a16="http://schemas.microsoft.com/office/drawing/2014/main" id="{30464B65-AA4C-004B-A9BF-FDFCF83C21F6}"/>
                  </a:ext>
                </a:extLst>
              </p:cNvPr>
              <p:cNvSpPr/>
              <p:nvPr/>
            </p:nvSpPr>
            <p:spPr>
              <a:xfrm>
                <a:off x="3804779" y="7597217"/>
                <a:ext cx="246943" cy="246911"/>
              </a:xfrm>
              <a:custGeom>
                <a:avLst/>
                <a:gdLst>
                  <a:gd name="connsiteX0" fmla="*/ 111739 w 246943"/>
                  <a:gd name="connsiteY0" fmla="*/ 556 h 246911"/>
                  <a:gd name="connsiteX1" fmla="*/ 210793 w 246943"/>
                  <a:gd name="connsiteY1" fmla="*/ 36166 h 246911"/>
                  <a:gd name="connsiteX2" fmla="*/ 237511 w 246943"/>
                  <a:gd name="connsiteY2" fmla="*/ 170685 h 246911"/>
                  <a:gd name="connsiteX3" fmla="*/ 123470 w 246943"/>
                  <a:gd name="connsiteY3" fmla="*/ 246908 h 246911"/>
                  <a:gd name="connsiteX4" fmla="*/ 123471 w 246943"/>
                  <a:gd name="connsiteY4" fmla="*/ 246911 h 246911"/>
                  <a:gd name="connsiteX5" fmla="*/ 0 w 246943"/>
                  <a:gd name="connsiteY5" fmla="*/ 123440 h 246911"/>
                  <a:gd name="connsiteX6" fmla="*/ 76223 w 246943"/>
                  <a:gd name="connsiteY6" fmla="*/ 9399 h 246911"/>
                  <a:gd name="connsiteX7" fmla="*/ 111739 w 246943"/>
                  <a:gd name="connsiteY7" fmla="*/ 556 h 2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43" h="246911">
                    <a:moveTo>
                      <a:pt x="111739" y="556"/>
                    </a:moveTo>
                    <a:cubicBezTo>
                      <a:pt x="147795" y="-2878"/>
                      <a:pt x="184308" y="9684"/>
                      <a:pt x="210793" y="36166"/>
                    </a:cubicBezTo>
                    <a:cubicBezTo>
                      <a:pt x="246104" y="71476"/>
                      <a:pt x="256663" y="124567"/>
                      <a:pt x="237511" y="170685"/>
                    </a:cubicBezTo>
                    <a:cubicBezTo>
                      <a:pt x="218405" y="216851"/>
                      <a:pt x="173418" y="246908"/>
                      <a:pt x="123470" y="246908"/>
                    </a:cubicBezTo>
                    <a:lnTo>
                      <a:pt x="123471" y="246911"/>
                    </a:lnTo>
                    <a:cubicBezTo>
                      <a:pt x="55301" y="246911"/>
                      <a:pt x="0" y="191659"/>
                      <a:pt x="0" y="123440"/>
                    </a:cubicBezTo>
                    <a:cubicBezTo>
                      <a:pt x="0" y="73493"/>
                      <a:pt x="30057" y="28504"/>
                      <a:pt x="76223" y="9399"/>
                    </a:cubicBezTo>
                    <a:cubicBezTo>
                      <a:pt x="87752" y="4623"/>
                      <a:pt x="99720" y="1701"/>
                      <a:pt x="111739" y="556"/>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93">
                <a:extLst>
                  <a:ext uri="{FF2B5EF4-FFF2-40B4-BE49-F238E27FC236}">
                    <a16:creationId xmlns:a16="http://schemas.microsoft.com/office/drawing/2014/main" id="{58CA638C-29D3-A44E-9900-89B611D7BD44}"/>
                  </a:ext>
                </a:extLst>
              </p:cNvPr>
              <p:cNvSpPr/>
              <p:nvPr/>
            </p:nvSpPr>
            <p:spPr>
              <a:xfrm>
                <a:off x="4551051" y="7923344"/>
                <a:ext cx="485878" cy="828496"/>
              </a:xfrm>
              <a:custGeom>
                <a:avLst/>
                <a:gdLst>
                  <a:gd name="connsiteX0" fmla="*/ 371444 w 485878"/>
                  <a:gd name="connsiteY0" fmla="*/ 0 h 828496"/>
                  <a:gd name="connsiteX1" fmla="*/ 415963 w 485878"/>
                  <a:gd name="connsiteY1" fmla="*/ 8975 h 828496"/>
                  <a:gd name="connsiteX2" fmla="*/ 485878 w 485878"/>
                  <a:gd name="connsiteY2" fmla="*/ 114287 h 828496"/>
                  <a:gd name="connsiteX3" fmla="*/ 485878 w 485878"/>
                  <a:gd name="connsiteY3" fmla="*/ 407640 h 828496"/>
                  <a:gd name="connsiteX4" fmla="*/ 371443 w 485878"/>
                  <a:gd name="connsiteY4" fmla="*/ 522025 h 828496"/>
                  <a:gd name="connsiteX5" fmla="*/ 219335 w 485878"/>
                  <a:gd name="connsiteY5" fmla="*/ 522025 h 828496"/>
                  <a:gd name="connsiteX6" fmla="*/ 210642 w 485878"/>
                  <a:gd name="connsiteY6" fmla="*/ 528067 h 828496"/>
                  <a:gd name="connsiteX7" fmla="*/ 112561 w 485878"/>
                  <a:gd name="connsiteY7" fmla="*/ 791119 h 828496"/>
                  <a:gd name="connsiteX8" fmla="*/ 43313 w 485878"/>
                  <a:gd name="connsiteY8" fmla="*/ 826529 h 828496"/>
                  <a:gd name="connsiteX9" fmla="*/ 682 w 485878"/>
                  <a:gd name="connsiteY9" fmla="*/ 761405 h 828496"/>
                  <a:gd name="connsiteX10" fmla="*/ 50974 w 485878"/>
                  <a:gd name="connsiteY10" fmla="*/ 456019 h 828496"/>
                  <a:gd name="connsiteX11" fmla="*/ 110695 w 485878"/>
                  <a:gd name="connsiteY11" fmla="*/ 389127 h 828496"/>
                  <a:gd name="connsiteX12" fmla="*/ 257058 w 485878"/>
                  <a:gd name="connsiteY12" fmla="*/ 347626 h 828496"/>
                  <a:gd name="connsiteX13" fmla="*/ 257058 w 485878"/>
                  <a:gd name="connsiteY13" fmla="*/ 114435 h 828496"/>
                  <a:gd name="connsiteX14" fmla="*/ 326926 w 485878"/>
                  <a:gd name="connsiteY14" fmla="*/ 8992 h 828496"/>
                  <a:gd name="connsiteX15" fmla="*/ 371444 w 485878"/>
                  <a:gd name="connsiteY15" fmla="*/ 0 h 82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878" h="828496">
                    <a:moveTo>
                      <a:pt x="371444" y="0"/>
                    </a:moveTo>
                    <a:lnTo>
                      <a:pt x="415963" y="8975"/>
                    </a:lnTo>
                    <a:cubicBezTo>
                      <a:pt x="457018" y="26316"/>
                      <a:pt x="485841" y="66917"/>
                      <a:pt x="485878" y="114287"/>
                    </a:cubicBezTo>
                    <a:lnTo>
                      <a:pt x="485878" y="407640"/>
                    </a:lnTo>
                    <a:cubicBezTo>
                      <a:pt x="485878" y="470800"/>
                      <a:pt x="434651" y="522025"/>
                      <a:pt x="371443" y="522025"/>
                    </a:cubicBezTo>
                    <a:lnTo>
                      <a:pt x="219335" y="522025"/>
                    </a:lnTo>
                    <a:cubicBezTo>
                      <a:pt x="215455" y="522025"/>
                      <a:pt x="212016" y="524432"/>
                      <a:pt x="210642" y="528067"/>
                    </a:cubicBezTo>
                    <a:lnTo>
                      <a:pt x="112561" y="791119"/>
                    </a:lnTo>
                    <a:cubicBezTo>
                      <a:pt x="101955" y="818867"/>
                      <a:pt x="72045" y="834191"/>
                      <a:pt x="43313" y="826529"/>
                    </a:cubicBezTo>
                    <a:cubicBezTo>
                      <a:pt x="14533" y="818916"/>
                      <a:pt x="-3836" y="790823"/>
                      <a:pt x="682" y="761405"/>
                    </a:cubicBezTo>
                    <a:lnTo>
                      <a:pt x="50974" y="456019"/>
                    </a:lnTo>
                    <a:cubicBezTo>
                      <a:pt x="56229" y="424046"/>
                      <a:pt x="79509" y="397967"/>
                      <a:pt x="110695" y="389127"/>
                    </a:cubicBezTo>
                    <a:lnTo>
                      <a:pt x="257058" y="347626"/>
                    </a:lnTo>
                    <a:lnTo>
                      <a:pt x="257058" y="114435"/>
                    </a:lnTo>
                    <a:cubicBezTo>
                      <a:pt x="257058" y="67028"/>
                      <a:pt x="285873" y="26362"/>
                      <a:pt x="326926" y="8992"/>
                    </a:cubicBezTo>
                    <a:lnTo>
                      <a:pt x="371444" y="0"/>
                    </a:ln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91">
                <a:extLst>
                  <a:ext uri="{FF2B5EF4-FFF2-40B4-BE49-F238E27FC236}">
                    <a16:creationId xmlns:a16="http://schemas.microsoft.com/office/drawing/2014/main" id="{240708CE-4117-514B-8084-FA36D66CC089}"/>
                  </a:ext>
                </a:extLst>
              </p:cNvPr>
              <p:cNvSpPr/>
              <p:nvPr/>
            </p:nvSpPr>
            <p:spPr>
              <a:xfrm>
                <a:off x="3804776" y="7929784"/>
                <a:ext cx="485494" cy="822185"/>
              </a:xfrm>
              <a:custGeom>
                <a:avLst/>
                <a:gdLst>
                  <a:gd name="connsiteX0" fmla="*/ 114237 w 485494"/>
                  <a:gd name="connsiteY0" fmla="*/ 0 h 822185"/>
                  <a:gd name="connsiteX1" fmla="*/ 228474 w 485494"/>
                  <a:gd name="connsiteY1" fmla="*/ 107853 h 822185"/>
                  <a:gd name="connsiteX2" fmla="*/ 228425 w 485494"/>
                  <a:gd name="connsiteY2" fmla="*/ 341333 h 822185"/>
                  <a:gd name="connsiteX3" fmla="*/ 374787 w 485494"/>
                  <a:gd name="connsiteY3" fmla="*/ 382834 h 822185"/>
                  <a:gd name="connsiteX4" fmla="*/ 434509 w 485494"/>
                  <a:gd name="connsiteY4" fmla="*/ 449726 h 822185"/>
                  <a:gd name="connsiteX5" fmla="*/ 484801 w 485494"/>
                  <a:gd name="connsiteY5" fmla="*/ 755112 h 822185"/>
                  <a:gd name="connsiteX6" fmla="*/ 442220 w 485494"/>
                  <a:gd name="connsiteY6" fmla="*/ 820236 h 822185"/>
                  <a:gd name="connsiteX7" fmla="*/ 372921 w 485494"/>
                  <a:gd name="connsiteY7" fmla="*/ 784777 h 822185"/>
                  <a:gd name="connsiteX8" fmla="*/ 275235 w 485494"/>
                  <a:gd name="connsiteY8" fmla="*/ 522265 h 822185"/>
                  <a:gd name="connsiteX9" fmla="*/ 266542 w 485494"/>
                  <a:gd name="connsiteY9" fmla="*/ 516224 h 822185"/>
                  <a:gd name="connsiteX10" fmla="*/ 114434 w 485494"/>
                  <a:gd name="connsiteY10" fmla="*/ 516224 h 822185"/>
                  <a:gd name="connsiteX11" fmla="*/ 114434 w 485494"/>
                  <a:gd name="connsiteY11" fmla="*/ 516231 h 822185"/>
                  <a:gd name="connsiteX12" fmla="*/ 0 w 485494"/>
                  <a:gd name="connsiteY12" fmla="*/ 401797 h 822185"/>
                  <a:gd name="connsiteX13" fmla="*/ 0 w 485494"/>
                  <a:gd name="connsiteY13" fmla="*/ 107853 h 822185"/>
                  <a:gd name="connsiteX14" fmla="*/ 114237 w 485494"/>
                  <a:gd name="connsiteY14" fmla="*/ 0 h 82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494" h="822185">
                    <a:moveTo>
                      <a:pt x="114237" y="0"/>
                    </a:moveTo>
                    <a:cubicBezTo>
                      <a:pt x="174842" y="0"/>
                      <a:pt x="224987" y="47296"/>
                      <a:pt x="228474" y="107853"/>
                    </a:cubicBezTo>
                    <a:lnTo>
                      <a:pt x="228425" y="341333"/>
                    </a:lnTo>
                    <a:lnTo>
                      <a:pt x="374787" y="382834"/>
                    </a:lnTo>
                    <a:cubicBezTo>
                      <a:pt x="405974" y="391674"/>
                      <a:pt x="429253" y="417704"/>
                      <a:pt x="434509" y="449726"/>
                    </a:cubicBezTo>
                    <a:lnTo>
                      <a:pt x="484801" y="755112"/>
                    </a:lnTo>
                    <a:cubicBezTo>
                      <a:pt x="489369" y="784532"/>
                      <a:pt x="470952" y="812623"/>
                      <a:pt x="442220" y="820236"/>
                    </a:cubicBezTo>
                    <a:cubicBezTo>
                      <a:pt x="413440" y="827849"/>
                      <a:pt x="383579" y="812574"/>
                      <a:pt x="372921" y="784777"/>
                    </a:cubicBezTo>
                    <a:lnTo>
                      <a:pt x="275235" y="522265"/>
                    </a:lnTo>
                    <a:cubicBezTo>
                      <a:pt x="273860" y="518630"/>
                      <a:pt x="270422" y="516224"/>
                      <a:pt x="266542" y="516224"/>
                    </a:cubicBezTo>
                    <a:lnTo>
                      <a:pt x="114434" y="516224"/>
                    </a:lnTo>
                    <a:lnTo>
                      <a:pt x="114434" y="516231"/>
                    </a:lnTo>
                    <a:cubicBezTo>
                      <a:pt x="51225" y="516231"/>
                      <a:pt x="0" y="465005"/>
                      <a:pt x="0" y="401797"/>
                    </a:cubicBezTo>
                    <a:lnTo>
                      <a:pt x="0" y="107853"/>
                    </a:lnTo>
                    <a:cubicBezTo>
                      <a:pt x="3486" y="47296"/>
                      <a:pt x="53582" y="0"/>
                      <a:pt x="114237" y="0"/>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90">
                <a:extLst>
                  <a:ext uri="{FF2B5EF4-FFF2-40B4-BE49-F238E27FC236}">
                    <a16:creationId xmlns:a16="http://schemas.microsoft.com/office/drawing/2014/main" id="{5810C626-CA42-9442-A18A-246D0D74EBA9}"/>
                  </a:ext>
                </a:extLst>
              </p:cNvPr>
              <p:cNvSpPr/>
              <p:nvPr/>
            </p:nvSpPr>
            <p:spPr>
              <a:xfrm>
                <a:off x="4143603" y="8152160"/>
                <a:ext cx="554489" cy="600262"/>
              </a:xfrm>
              <a:custGeom>
                <a:avLst/>
                <a:gdLst>
                  <a:gd name="connsiteX0" fmla="*/ 49063 w 554489"/>
                  <a:gd name="connsiteY0" fmla="*/ 0 h 600262"/>
                  <a:gd name="connsiteX1" fmla="*/ 505426 w 554489"/>
                  <a:gd name="connsiteY1" fmla="*/ 0 h 600262"/>
                  <a:gd name="connsiteX2" fmla="*/ 554489 w 554489"/>
                  <a:gd name="connsiteY2" fmla="*/ 49064 h 600262"/>
                  <a:gd name="connsiteX3" fmla="*/ 505426 w 554489"/>
                  <a:gd name="connsiteY3" fmla="*/ 98079 h 600262"/>
                  <a:gd name="connsiteX4" fmla="*/ 326260 w 554489"/>
                  <a:gd name="connsiteY4" fmla="*/ 98079 h 600262"/>
                  <a:gd name="connsiteX5" fmla="*/ 326260 w 554489"/>
                  <a:gd name="connsiteY5" fmla="*/ 550707 h 600262"/>
                  <a:gd name="connsiteX6" fmla="*/ 312116 w 554489"/>
                  <a:gd name="connsiteY6" fmla="*/ 585725 h 600262"/>
                  <a:gd name="connsiteX7" fmla="*/ 277246 w 554489"/>
                  <a:gd name="connsiteY7" fmla="*/ 600262 h 600262"/>
                  <a:gd name="connsiteX8" fmla="*/ 277246 w 554489"/>
                  <a:gd name="connsiteY8" fmla="*/ 600213 h 600262"/>
                  <a:gd name="connsiteX9" fmla="*/ 277243 w 554489"/>
                  <a:gd name="connsiteY9" fmla="*/ 600262 h 600262"/>
                  <a:gd name="connsiteX10" fmla="*/ 242373 w 554489"/>
                  <a:gd name="connsiteY10" fmla="*/ 585725 h 600262"/>
                  <a:gd name="connsiteX11" fmla="*/ 228229 w 554489"/>
                  <a:gd name="connsiteY11" fmla="*/ 550707 h 600262"/>
                  <a:gd name="connsiteX12" fmla="*/ 228229 w 554489"/>
                  <a:gd name="connsiteY12" fmla="*/ 98079 h 600262"/>
                  <a:gd name="connsiteX13" fmla="*/ 49063 w 554489"/>
                  <a:gd name="connsiteY13" fmla="*/ 98079 h 600262"/>
                  <a:gd name="connsiteX14" fmla="*/ 0 w 554489"/>
                  <a:gd name="connsiteY14" fmla="*/ 49064 h 600262"/>
                  <a:gd name="connsiteX15" fmla="*/ 49063 w 554489"/>
                  <a:gd name="connsiteY15" fmla="*/ 0 h 60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489" h="600262">
                    <a:moveTo>
                      <a:pt x="49063" y="0"/>
                    </a:moveTo>
                    <a:lnTo>
                      <a:pt x="505426" y="0"/>
                    </a:lnTo>
                    <a:cubicBezTo>
                      <a:pt x="532536" y="0"/>
                      <a:pt x="554489" y="21954"/>
                      <a:pt x="554489" y="49064"/>
                    </a:cubicBezTo>
                    <a:cubicBezTo>
                      <a:pt x="554489" y="76125"/>
                      <a:pt x="532536" y="98079"/>
                      <a:pt x="505426" y="98079"/>
                    </a:cubicBezTo>
                    <a:lnTo>
                      <a:pt x="326260" y="98079"/>
                    </a:lnTo>
                    <a:lnTo>
                      <a:pt x="326260" y="550707"/>
                    </a:lnTo>
                    <a:cubicBezTo>
                      <a:pt x="326407" y="563820"/>
                      <a:pt x="321300" y="576393"/>
                      <a:pt x="312116" y="585725"/>
                    </a:cubicBezTo>
                    <a:cubicBezTo>
                      <a:pt x="302883" y="595006"/>
                      <a:pt x="290359" y="600262"/>
                      <a:pt x="277246" y="600262"/>
                    </a:cubicBezTo>
                    <a:lnTo>
                      <a:pt x="277246" y="600213"/>
                    </a:lnTo>
                    <a:lnTo>
                      <a:pt x="277243" y="600262"/>
                    </a:lnTo>
                    <a:cubicBezTo>
                      <a:pt x="264131" y="600262"/>
                      <a:pt x="251607" y="595008"/>
                      <a:pt x="242373" y="585725"/>
                    </a:cubicBezTo>
                    <a:cubicBezTo>
                      <a:pt x="233189" y="576393"/>
                      <a:pt x="228082" y="563820"/>
                      <a:pt x="228229" y="550707"/>
                    </a:cubicBezTo>
                    <a:lnTo>
                      <a:pt x="228229" y="98079"/>
                    </a:lnTo>
                    <a:lnTo>
                      <a:pt x="49063" y="98079"/>
                    </a:lnTo>
                    <a:cubicBezTo>
                      <a:pt x="21953" y="98079"/>
                      <a:pt x="0" y="76125"/>
                      <a:pt x="0" y="49064"/>
                    </a:cubicBezTo>
                    <a:cubicBezTo>
                      <a:pt x="0" y="21954"/>
                      <a:pt x="21953" y="0"/>
                      <a:pt x="49063" y="0"/>
                    </a:cubicBezTo>
                    <a:close/>
                  </a:path>
                </a:pathLst>
              </a:custGeom>
              <a:solidFill>
                <a:srgbClr val="0078D4"/>
              </a:solidFill>
              <a:ln w="125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10" name="Straight Connector 109">
            <a:extLst>
              <a:ext uri="{FF2B5EF4-FFF2-40B4-BE49-F238E27FC236}">
                <a16:creationId xmlns:a16="http://schemas.microsoft.com/office/drawing/2014/main" id="{EB2752E7-B8B9-3F4A-973A-EFA5284FE83A}"/>
              </a:ext>
            </a:extLst>
          </p:cNvPr>
          <p:cNvCxnSpPr>
            <a:cxnSpLocks/>
          </p:cNvCxnSpPr>
          <p:nvPr/>
        </p:nvCxnSpPr>
        <p:spPr>
          <a:xfrm>
            <a:off x="10725150" y="2012156"/>
            <a:ext cx="0" cy="158448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F9A08C7-6AC7-A74E-A1B8-1F424EA3DCD2}"/>
              </a:ext>
            </a:extLst>
          </p:cNvPr>
          <p:cNvCxnSpPr>
            <a:cxnSpLocks/>
          </p:cNvCxnSpPr>
          <p:nvPr/>
        </p:nvCxnSpPr>
        <p:spPr>
          <a:xfrm>
            <a:off x="8386763" y="2856411"/>
            <a:ext cx="0" cy="740229"/>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C91784-3CF4-334D-8F85-C131C4F23B6D}"/>
              </a:ext>
            </a:extLst>
          </p:cNvPr>
          <p:cNvCxnSpPr>
            <a:cxnSpLocks/>
          </p:cNvCxnSpPr>
          <p:nvPr/>
        </p:nvCxnSpPr>
        <p:spPr>
          <a:xfrm>
            <a:off x="6048376" y="3378926"/>
            <a:ext cx="0" cy="21771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76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125E-6 -4.44444E-6 L -3.125E-6 0.02454 " pathEditMode="relative" rAng="0" ptsTypes="AA">
                                      <p:cBhvr>
                                        <p:cTn id="9" dur="500" spd="-100000" fill="hold"/>
                                        <p:tgtEl>
                                          <p:spTgt spid="3"/>
                                        </p:tgtEl>
                                        <p:attrNameLst>
                                          <p:attrName>ppt_x</p:attrName>
                                          <p:attrName>ppt_y</p:attrName>
                                        </p:attrNameLst>
                                      </p:cBhvr>
                                      <p:rCtr x="0" y="1227"/>
                                    </p:animMotion>
                                  </p:childTnLst>
                                </p:cTn>
                              </p:par>
                              <p:par>
                                <p:cTn id="10" presetID="22" presetClass="entr" presetSubtype="8"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800"/>
                                        <p:tgtEl>
                                          <p:spTgt spid="15"/>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0"/>
                                        <p:tgtEl>
                                          <p:spTgt spid="18"/>
                                        </p:tgtEl>
                                      </p:cBhvr>
                                    </p:animEffect>
                                  </p:childTnLst>
                                </p:cTn>
                              </p:par>
                              <p:par>
                                <p:cTn id="16" presetID="53" presetClass="entr" presetSubtype="16" accel="50000" decel="5000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 calcmode="lin" valueType="num">
                                      <p:cBhvr>
                                        <p:cTn id="18" dur="500" fill="hold"/>
                                        <p:tgtEl>
                                          <p:spTgt spid="100"/>
                                        </p:tgtEl>
                                        <p:attrNameLst>
                                          <p:attrName>ppt_w</p:attrName>
                                        </p:attrNameLst>
                                      </p:cBhvr>
                                      <p:tavLst>
                                        <p:tav tm="0">
                                          <p:val>
                                            <p:fltVal val="0"/>
                                          </p:val>
                                        </p:tav>
                                        <p:tav tm="100000">
                                          <p:val>
                                            <p:strVal val="#ppt_w"/>
                                          </p:val>
                                        </p:tav>
                                      </p:tavLst>
                                    </p:anim>
                                    <p:anim calcmode="lin" valueType="num">
                                      <p:cBhvr>
                                        <p:cTn id="19" dur="500" fill="hold"/>
                                        <p:tgtEl>
                                          <p:spTgt spid="100"/>
                                        </p:tgtEl>
                                        <p:attrNameLst>
                                          <p:attrName>ppt_h</p:attrName>
                                        </p:attrNameLst>
                                      </p:cBhvr>
                                      <p:tavLst>
                                        <p:tav tm="0">
                                          <p:val>
                                            <p:fltVal val="0"/>
                                          </p:val>
                                        </p:tav>
                                        <p:tav tm="100000">
                                          <p:val>
                                            <p:strVal val="#ppt_h"/>
                                          </p:val>
                                        </p:tav>
                                      </p:tavLst>
                                    </p:anim>
                                    <p:animEffect transition="in" filter="fade">
                                      <p:cBhvr>
                                        <p:cTn id="20" dur="500"/>
                                        <p:tgtEl>
                                          <p:spTgt spid="100"/>
                                        </p:tgtEl>
                                      </p:cBhvr>
                                    </p:animEffect>
                                  </p:childTnLst>
                                </p:cTn>
                              </p:par>
                              <p:par>
                                <p:cTn id="21" presetID="6" presetClass="emph" presetSubtype="0" accel="50000" decel="50000" autoRev="1" fill="hold" nodeType="withEffect">
                                  <p:stCondLst>
                                    <p:cond delay="0"/>
                                  </p:stCondLst>
                                  <p:childTnLst>
                                    <p:animScale>
                                      <p:cBhvr>
                                        <p:cTn id="22" dur="300" fill="hold"/>
                                        <p:tgtEl>
                                          <p:spTgt spid="100"/>
                                        </p:tgtEl>
                                      </p:cBhvr>
                                      <p:by x="120000" y="120000"/>
                                    </p:animScale>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42" presetClass="path" presetSubtype="0" decel="100000" fill="hold" grpId="1" nodeType="withEffect">
                                  <p:stCondLst>
                                    <p:cond delay="0"/>
                                  </p:stCondLst>
                                  <p:childTnLst>
                                    <p:animMotion origin="layout" path="M -2.70833E-6 4.81481E-6 L -2.70833E-6 0.03541 " pathEditMode="relative" rAng="0" ptsTypes="AA">
                                      <p:cBhvr>
                                        <p:cTn id="27" dur="700" spd="-100000" fill="hold"/>
                                        <p:tgtEl>
                                          <p:spTgt spid="4"/>
                                        </p:tgtEl>
                                        <p:attrNameLst>
                                          <p:attrName>ppt_x</p:attrName>
                                          <p:attrName>ppt_y</p:attrName>
                                        </p:attrNameLst>
                                      </p:cBhvr>
                                      <p:rCtr x="0" y="1759"/>
                                    </p:animMotion>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grpId="1" nodeType="withEffect">
                                  <p:stCondLst>
                                    <p:cond delay="0"/>
                                  </p:stCondLst>
                                  <p:childTnLst>
                                    <p:animMotion origin="layout" path="M -2.70833E-6 4.81481E-6 L -2.70833E-6 0.03541 " pathEditMode="relative" rAng="0" ptsTypes="AA">
                                      <p:cBhvr>
                                        <p:cTn id="32" dur="700" spd="-100000" fill="hold"/>
                                        <p:tgtEl>
                                          <p:spTgt spid="12"/>
                                        </p:tgtEl>
                                        <p:attrNameLst>
                                          <p:attrName>ppt_x</p:attrName>
                                          <p:attrName>ppt_y</p:attrName>
                                        </p:attrNameLst>
                                      </p:cBhvr>
                                      <p:rCtr x="0" y="1759"/>
                                    </p:animMotion>
                                  </p:childTnLst>
                                </p:cTn>
                              </p:par>
                              <p:par>
                                <p:cTn id="33" presetID="53" presetClass="entr" presetSubtype="16" accel="50000" decel="50000" fill="hold" nodeType="withEffect">
                                  <p:stCondLst>
                                    <p:cond delay="30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fltVal val="0"/>
                                          </p:val>
                                        </p:tav>
                                        <p:tav tm="100000">
                                          <p:val>
                                            <p:strVal val="#ppt_w"/>
                                          </p:val>
                                        </p:tav>
                                      </p:tavLst>
                                    </p:anim>
                                    <p:anim calcmode="lin" valueType="num">
                                      <p:cBhvr>
                                        <p:cTn id="36" dur="500" fill="hold"/>
                                        <p:tgtEl>
                                          <p:spTgt spid="101"/>
                                        </p:tgtEl>
                                        <p:attrNameLst>
                                          <p:attrName>ppt_h</p:attrName>
                                        </p:attrNameLst>
                                      </p:cBhvr>
                                      <p:tavLst>
                                        <p:tav tm="0">
                                          <p:val>
                                            <p:fltVal val="0"/>
                                          </p:val>
                                        </p:tav>
                                        <p:tav tm="100000">
                                          <p:val>
                                            <p:strVal val="#ppt_h"/>
                                          </p:val>
                                        </p:tav>
                                      </p:tavLst>
                                    </p:anim>
                                    <p:animEffect transition="in" filter="fade">
                                      <p:cBhvr>
                                        <p:cTn id="37" dur="500"/>
                                        <p:tgtEl>
                                          <p:spTgt spid="101"/>
                                        </p:tgtEl>
                                      </p:cBhvr>
                                    </p:animEffect>
                                  </p:childTnLst>
                                </p:cTn>
                              </p:par>
                              <p:par>
                                <p:cTn id="38" presetID="6" presetClass="emph" presetSubtype="0" accel="50000" decel="50000" autoRev="1" fill="hold" nodeType="withEffect">
                                  <p:stCondLst>
                                    <p:cond delay="300"/>
                                  </p:stCondLst>
                                  <p:childTnLst>
                                    <p:animScale>
                                      <p:cBhvr>
                                        <p:cTn id="39" dur="300" fill="hold"/>
                                        <p:tgtEl>
                                          <p:spTgt spid="101"/>
                                        </p:tgtEl>
                                      </p:cBhvr>
                                      <p:by x="120000" y="120000"/>
                                    </p:animScale>
                                  </p:childTnLst>
                                </p:cTn>
                              </p:par>
                              <p:par>
                                <p:cTn id="40" presetID="10" presetClass="entr" presetSubtype="0" fill="hold" grpId="0" nodeType="withEffect">
                                  <p:stCondLst>
                                    <p:cond delay="3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grpId="1" nodeType="withEffect">
                                  <p:stCondLst>
                                    <p:cond delay="300"/>
                                  </p:stCondLst>
                                  <p:childTnLst>
                                    <p:animMotion origin="layout" path="M -2.70833E-6 4.81481E-6 L -2.70833E-6 0.03541 " pathEditMode="relative" rAng="0" ptsTypes="AA">
                                      <p:cBhvr>
                                        <p:cTn id="44" dur="700" spd="-100000" fill="hold"/>
                                        <p:tgtEl>
                                          <p:spTgt spid="5"/>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300"/>
                                  </p:stCondLst>
                                  <p:childTnLst>
                                    <p:animMotion origin="layout" path="M -2.70833E-6 4.81481E-6 L -2.70833E-6 0.03541 " pathEditMode="relative" rAng="0" ptsTypes="AA">
                                      <p:cBhvr>
                                        <p:cTn id="49" dur="700" spd="-100000" fill="hold"/>
                                        <p:tgtEl>
                                          <p:spTgt spid="13"/>
                                        </p:tgtEl>
                                        <p:attrNameLst>
                                          <p:attrName>ppt_x</p:attrName>
                                          <p:attrName>ppt_y</p:attrName>
                                        </p:attrNameLst>
                                      </p:cBhvr>
                                      <p:rCtr x="0" y="1759"/>
                                    </p:animMotion>
                                  </p:childTnLst>
                                </p:cTn>
                              </p:par>
                              <p:par>
                                <p:cTn id="50" presetID="53" presetClass="entr" presetSubtype="16" accel="50000" decel="50000" fill="hold" nodeType="withEffect">
                                  <p:stCondLst>
                                    <p:cond delay="60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6" presetClass="emph" presetSubtype="0" accel="50000" decel="50000" autoRev="1" fill="hold" nodeType="withEffect">
                                  <p:stCondLst>
                                    <p:cond delay="600"/>
                                  </p:stCondLst>
                                  <p:childTnLst>
                                    <p:animScale>
                                      <p:cBhvr>
                                        <p:cTn id="56" dur="300" fill="hold"/>
                                        <p:tgtEl>
                                          <p:spTgt spid="102"/>
                                        </p:tgtEl>
                                      </p:cBhvr>
                                      <p:by x="120000" y="120000"/>
                                    </p:animScale>
                                  </p:childTnLst>
                                </p:cTn>
                              </p:par>
                              <p:par>
                                <p:cTn id="57" presetID="10" presetClass="entr" presetSubtype="0" fill="hold" nodeType="withEffect">
                                  <p:stCondLst>
                                    <p:cond delay="60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decel="100000" fill="hold" grpId="1" nodeType="withEffect">
                                  <p:stCondLst>
                                    <p:cond delay="600"/>
                                  </p:stCondLst>
                                  <p:childTnLst>
                                    <p:animMotion origin="layout" path="M -2.70833E-6 4.81481E-6 L -2.70833E-6 0.03541 " pathEditMode="relative" rAng="0" ptsTypes="AA">
                                      <p:cBhvr>
                                        <p:cTn id="64" dur="700" spd="-100000" fill="hold"/>
                                        <p:tgtEl>
                                          <p:spTgt spid="6"/>
                                        </p:tgtEl>
                                        <p:attrNameLst>
                                          <p:attrName>ppt_x</p:attrName>
                                          <p:attrName>ppt_y</p:attrName>
                                        </p:attrNameLst>
                                      </p:cBhvr>
                                      <p:rCtr x="0" y="1759"/>
                                    </p:animMotion>
                                  </p:childTnLst>
                                </p:cTn>
                              </p:par>
                              <p:par>
                                <p:cTn id="65" presetID="10" presetClass="entr" presetSubtype="0" fill="hold" grpId="0" nodeType="withEffect">
                                  <p:stCondLst>
                                    <p:cond delay="6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grpId="1" nodeType="withEffect">
                                  <p:stCondLst>
                                    <p:cond delay="600"/>
                                  </p:stCondLst>
                                  <p:childTnLst>
                                    <p:animMotion origin="layout" path="M -2.70833E-6 4.81481E-6 L -2.70833E-6 0.03541 " pathEditMode="relative" rAng="0" ptsTypes="AA">
                                      <p:cBhvr>
                                        <p:cTn id="69" dur="700" spd="-100000" fill="hold"/>
                                        <p:tgtEl>
                                          <p:spTgt spid="9"/>
                                        </p:tgtEl>
                                        <p:attrNameLst>
                                          <p:attrName>ppt_x</p:attrName>
                                          <p:attrName>ppt_y</p:attrName>
                                        </p:attrNameLst>
                                      </p:cBhvr>
                                      <p:rCtr x="0" y="1759"/>
                                    </p:animMotion>
                                  </p:childTnLst>
                                </p:cTn>
                              </p:par>
                              <p:par>
                                <p:cTn id="70" presetID="53" presetClass="entr" presetSubtype="16" accel="50000" decel="50000" fill="hold" nodeType="withEffect">
                                  <p:stCondLst>
                                    <p:cond delay="900"/>
                                  </p:stCondLst>
                                  <p:childTnLst>
                                    <p:set>
                                      <p:cBhvr>
                                        <p:cTn id="71" dur="1" fill="hold">
                                          <p:stCondLst>
                                            <p:cond delay="0"/>
                                          </p:stCondLst>
                                        </p:cTn>
                                        <p:tgtEl>
                                          <p:spTgt spid="103"/>
                                        </p:tgtEl>
                                        <p:attrNameLst>
                                          <p:attrName>style.visibility</p:attrName>
                                        </p:attrNameLst>
                                      </p:cBhvr>
                                      <p:to>
                                        <p:strVal val="visible"/>
                                      </p:to>
                                    </p:set>
                                    <p:anim calcmode="lin" valueType="num">
                                      <p:cBhvr>
                                        <p:cTn id="72" dur="500" fill="hold"/>
                                        <p:tgtEl>
                                          <p:spTgt spid="103"/>
                                        </p:tgtEl>
                                        <p:attrNameLst>
                                          <p:attrName>ppt_w</p:attrName>
                                        </p:attrNameLst>
                                      </p:cBhvr>
                                      <p:tavLst>
                                        <p:tav tm="0">
                                          <p:val>
                                            <p:fltVal val="0"/>
                                          </p:val>
                                        </p:tav>
                                        <p:tav tm="100000">
                                          <p:val>
                                            <p:strVal val="#ppt_w"/>
                                          </p:val>
                                        </p:tav>
                                      </p:tavLst>
                                    </p:anim>
                                    <p:anim calcmode="lin" valueType="num">
                                      <p:cBhvr>
                                        <p:cTn id="73" dur="500" fill="hold"/>
                                        <p:tgtEl>
                                          <p:spTgt spid="103"/>
                                        </p:tgtEl>
                                        <p:attrNameLst>
                                          <p:attrName>ppt_h</p:attrName>
                                        </p:attrNameLst>
                                      </p:cBhvr>
                                      <p:tavLst>
                                        <p:tav tm="0">
                                          <p:val>
                                            <p:fltVal val="0"/>
                                          </p:val>
                                        </p:tav>
                                        <p:tav tm="100000">
                                          <p:val>
                                            <p:strVal val="#ppt_h"/>
                                          </p:val>
                                        </p:tav>
                                      </p:tavLst>
                                    </p:anim>
                                    <p:animEffect transition="in" filter="fade">
                                      <p:cBhvr>
                                        <p:cTn id="74" dur="500"/>
                                        <p:tgtEl>
                                          <p:spTgt spid="103"/>
                                        </p:tgtEl>
                                      </p:cBhvr>
                                    </p:animEffect>
                                  </p:childTnLst>
                                </p:cTn>
                              </p:par>
                              <p:par>
                                <p:cTn id="75" presetID="6" presetClass="emph" presetSubtype="0" accel="50000" decel="50000" autoRev="1" fill="hold" nodeType="withEffect">
                                  <p:stCondLst>
                                    <p:cond delay="900"/>
                                  </p:stCondLst>
                                  <p:childTnLst>
                                    <p:animScale>
                                      <p:cBhvr>
                                        <p:cTn id="76" dur="300" fill="hold"/>
                                        <p:tgtEl>
                                          <p:spTgt spid="103"/>
                                        </p:tgtEl>
                                      </p:cBhvr>
                                      <p:by x="120000" y="120000"/>
                                    </p:animScale>
                                  </p:childTnLst>
                                </p:cTn>
                              </p:par>
                              <p:par>
                                <p:cTn id="77" presetID="10" presetClass="entr" presetSubtype="0" fill="hold" nodeType="withEffect">
                                  <p:stCondLst>
                                    <p:cond delay="9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42" presetClass="path" presetSubtype="0" decel="100000" fill="hold" grpId="1" nodeType="withEffect">
                                  <p:stCondLst>
                                    <p:cond delay="900"/>
                                  </p:stCondLst>
                                  <p:childTnLst>
                                    <p:animMotion origin="layout" path="M -2.70833E-6 4.81481E-6 L -2.70833E-6 0.03541 " pathEditMode="relative" rAng="0" ptsTypes="AA">
                                      <p:cBhvr>
                                        <p:cTn id="84" dur="700" spd="-100000" fill="hold"/>
                                        <p:tgtEl>
                                          <p:spTgt spid="7"/>
                                        </p:tgtEl>
                                        <p:attrNameLst>
                                          <p:attrName>ppt_x</p:attrName>
                                          <p:attrName>ppt_y</p:attrName>
                                        </p:attrNameLst>
                                      </p:cBhvr>
                                      <p:rCtr x="0" y="1759"/>
                                    </p:animMotion>
                                  </p:childTnLst>
                                </p:cTn>
                              </p:par>
                              <p:par>
                                <p:cTn id="85" presetID="10" presetClass="entr" presetSubtype="0" fill="hold" grpId="0" nodeType="withEffect">
                                  <p:stCondLst>
                                    <p:cond delay="90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par>
                                <p:cTn id="88" presetID="42" presetClass="path" presetSubtype="0" decel="100000" fill="hold" grpId="1" nodeType="withEffect">
                                  <p:stCondLst>
                                    <p:cond delay="900"/>
                                  </p:stCondLst>
                                  <p:childTnLst>
                                    <p:animMotion origin="layout" path="M -2.70833E-6 4.81481E-6 L -2.70833E-6 0.03541 " pathEditMode="relative" rAng="0" ptsTypes="AA">
                                      <p:cBhvr>
                                        <p:cTn id="89" dur="700" spd="-100000" fill="hold"/>
                                        <p:tgtEl>
                                          <p:spTgt spid="10"/>
                                        </p:tgtEl>
                                        <p:attrNameLst>
                                          <p:attrName>ppt_x</p:attrName>
                                          <p:attrName>ppt_y</p:attrName>
                                        </p:attrNameLst>
                                      </p:cBhvr>
                                      <p:rCtr x="0" y="1759"/>
                                    </p:animMotion>
                                  </p:childTnLst>
                                </p:cTn>
                              </p:par>
                              <p:par>
                                <p:cTn id="90" presetID="53" presetClass="entr" presetSubtype="16" accel="50000" decel="50000" fill="hold" nodeType="withEffect">
                                  <p:stCondLst>
                                    <p:cond delay="1200"/>
                                  </p:stCondLst>
                                  <p:childTnLst>
                                    <p:set>
                                      <p:cBhvr>
                                        <p:cTn id="91" dur="1" fill="hold">
                                          <p:stCondLst>
                                            <p:cond delay="0"/>
                                          </p:stCondLst>
                                        </p:cTn>
                                        <p:tgtEl>
                                          <p:spTgt spid="104"/>
                                        </p:tgtEl>
                                        <p:attrNameLst>
                                          <p:attrName>style.visibility</p:attrName>
                                        </p:attrNameLst>
                                      </p:cBhvr>
                                      <p:to>
                                        <p:strVal val="visible"/>
                                      </p:to>
                                    </p:set>
                                    <p:anim calcmode="lin" valueType="num">
                                      <p:cBhvr>
                                        <p:cTn id="92" dur="500" fill="hold"/>
                                        <p:tgtEl>
                                          <p:spTgt spid="104"/>
                                        </p:tgtEl>
                                        <p:attrNameLst>
                                          <p:attrName>ppt_w</p:attrName>
                                        </p:attrNameLst>
                                      </p:cBhvr>
                                      <p:tavLst>
                                        <p:tav tm="0">
                                          <p:val>
                                            <p:fltVal val="0"/>
                                          </p:val>
                                        </p:tav>
                                        <p:tav tm="100000">
                                          <p:val>
                                            <p:strVal val="#ppt_w"/>
                                          </p:val>
                                        </p:tav>
                                      </p:tavLst>
                                    </p:anim>
                                    <p:anim calcmode="lin" valueType="num">
                                      <p:cBhvr>
                                        <p:cTn id="93" dur="500" fill="hold"/>
                                        <p:tgtEl>
                                          <p:spTgt spid="104"/>
                                        </p:tgtEl>
                                        <p:attrNameLst>
                                          <p:attrName>ppt_h</p:attrName>
                                        </p:attrNameLst>
                                      </p:cBhvr>
                                      <p:tavLst>
                                        <p:tav tm="0">
                                          <p:val>
                                            <p:fltVal val="0"/>
                                          </p:val>
                                        </p:tav>
                                        <p:tav tm="100000">
                                          <p:val>
                                            <p:strVal val="#ppt_h"/>
                                          </p:val>
                                        </p:tav>
                                      </p:tavLst>
                                    </p:anim>
                                    <p:animEffect transition="in" filter="fade">
                                      <p:cBhvr>
                                        <p:cTn id="94" dur="500"/>
                                        <p:tgtEl>
                                          <p:spTgt spid="104"/>
                                        </p:tgtEl>
                                      </p:cBhvr>
                                    </p:animEffect>
                                  </p:childTnLst>
                                </p:cTn>
                              </p:par>
                              <p:par>
                                <p:cTn id="95" presetID="6" presetClass="emph" presetSubtype="0" accel="50000" decel="50000" autoRev="1" fill="hold" nodeType="withEffect">
                                  <p:stCondLst>
                                    <p:cond delay="1200"/>
                                  </p:stCondLst>
                                  <p:childTnLst>
                                    <p:animScale>
                                      <p:cBhvr>
                                        <p:cTn id="96" dur="300" fill="hold"/>
                                        <p:tgtEl>
                                          <p:spTgt spid="104"/>
                                        </p:tgtEl>
                                      </p:cBhvr>
                                      <p:by x="120000" y="120000"/>
                                    </p:animScale>
                                  </p:childTnLst>
                                </p:cTn>
                              </p:par>
                              <p:par>
                                <p:cTn id="97" presetID="10" presetClass="entr" presetSubtype="0" fill="hold" grpId="0" nodeType="withEffect">
                                  <p:stCondLst>
                                    <p:cond delay="120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par>
                                <p:cTn id="100" presetID="42" presetClass="path" presetSubtype="0" decel="100000" fill="hold" grpId="1" nodeType="withEffect">
                                  <p:stCondLst>
                                    <p:cond delay="1200"/>
                                  </p:stCondLst>
                                  <p:childTnLst>
                                    <p:animMotion origin="layout" path="M -2.70833E-6 4.81481E-6 L -2.70833E-6 0.03541 " pathEditMode="relative" rAng="0" ptsTypes="AA">
                                      <p:cBhvr>
                                        <p:cTn id="101" dur="700" spd="-100000" fill="hold"/>
                                        <p:tgtEl>
                                          <p:spTgt spid="8"/>
                                        </p:tgtEl>
                                        <p:attrNameLst>
                                          <p:attrName>ppt_x</p:attrName>
                                          <p:attrName>ppt_y</p:attrName>
                                        </p:attrNameLst>
                                      </p:cBhvr>
                                      <p:rCtr x="0" y="1759"/>
                                    </p:animMotion>
                                  </p:childTnLst>
                                </p:cTn>
                              </p:par>
                              <p:par>
                                <p:cTn id="102" presetID="10" presetClass="entr" presetSubtype="0" fill="hold" grpId="0" nodeType="withEffect">
                                  <p:stCondLst>
                                    <p:cond delay="120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42" presetClass="path" presetSubtype="0" decel="100000" fill="hold" grpId="1" nodeType="withEffect">
                                  <p:stCondLst>
                                    <p:cond delay="1200"/>
                                  </p:stCondLst>
                                  <p:childTnLst>
                                    <p:animMotion origin="layout" path="M -2.70833E-6 4.81481E-6 L -2.70833E-6 0.03541 " pathEditMode="relative" rAng="0" ptsTypes="AA">
                                      <p:cBhvr>
                                        <p:cTn id="106" dur="700" spd="-100000" fill="hold"/>
                                        <p:tgtEl>
                                          <p:spTgt spid="14"/>
                                        </p:tgtEl>
                                        <p:attrNameLst>
                                          <p:attrName>ppt_x</p:attrName>
                                          <p:attrName>ppt_y</p:attrName>
                                        </p:attrNameLst>
                                      </p:cBhvr>
                                      <p:rCtr x="0" y="1759"/>
                                    </p:animMotion>
                                  </p:childTnLst>
                                </p:cTn>
                              </p:par>
                              <p:par>
                                <p:cTn id="107" presetID="10" presetClass="entr" presetSubtype="0" fill="hold" nodeType="withEffect">
                                  <p:stCondLst>
                                    <p:cond delay="1200"/>
                                  </p:stCondLst>
                                  <p:childTnLst>
                                    <p:set>
                                      <p:cBhvr>
                                        <p:cTn id="108" dur="1" fill="hold">
                                          <p:stCondLst>
                                            <p:cond delay="0"/>
                                          </p:stCondLst>
                                        </p:cTn>
                                        <p:tgtEl>
                                          <p:spTgt spid="110"/>
                                        </p:tgtEl>
                                        <p:attrNameLst>
                                          <p:attrName>style.visibility</p:attrName>
                                        </p:attrNameLst>
                                      </p:cBhvr>
                                      <p:to>
                                        <p:strVal val="visible"/>
                                      </p:to>
                                    </p:set>
                                    <p:animEffect transition="in" filter="fade">
                                      <p:cBhvr>
                                        <p:cTn id="109" dur="500"/>
                                        <p:tgtEl>
                                          <p:spTgt spid="11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1"/>
                                        </p:tgtEl>
                                        <p:attrNameLst>
                                          <p:attrName>style.visibility</p:attrName>
                                        </p:attrNameLst>
                                      </p:cBhvr>
                                      <p:to>
                                        <p:strVal val="visible"/>
                                      </p:to>
                                    </p:set>
                                    <p:animEffect transition="in" filter="fade">
                                      <p:cBhvr>
                                        <p:cTn id="1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2" grpId="0"/>
      <p:bldP spid="12" grpId="1"/>
      <p:bldP spid="13" grpId="0"/>
      <p:bldP spid="13" grpId="1"/>
      <p:bldP spid="14" grpId="0"/>
      <p:bldP spid="14" grpId="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25517B-63F3-404F-9F22-B8620326912C}"/>
              </a:ext>
            </a:extLst>
          </p:cNvPr>
          <p:cNvSpPr txBox="1">
            <a:spLocks/>
          </p:cNvSpPr>
          <p:nvPr/>
        </p:nvSpPr>
        <p:spPr>
          <a:xfrm>
            <a:off x="362004" y="0"/>
            <a:ext cx="11231149" cy="553998"/>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3C3C41"/>
                </a:solidFill>
                <a:effectLst/>
                <a:uLnTx/>
                <a:uFillTx/>
                <a:latin typeface="Segoe UI Semibold"/>
                <a:ea typeface="+mn-ea"/>
                <a:cs typeface="Segoe UI Semibold"/>
              </a:rPr>
              <a:t>Marketing activities overview</a:t>
            </a:r>
          </a:p>
        </p:txBody>
      </p:sp>
      <p:graphicFrame>
        <p:nvGraphicFramePr>
          <p:cNvPr id="3" name="Table 2">
            <a:extLst>
              <a:ext uri="{FF2B5EF4-FFF2-40B4-BE49-F238E27FC236}">
                <a16:creationId xmlns:a16="http://schemas.microsoft.com/office/drawing/2014/main" id="{DA1AFDF1-4FD5-4FF7-9087-4722E28A81EA}"/>
              </a:ext>
            </a:extLst>
          </p:cNvPr>
          <p:cNvGraphicFramePr>
            <a:graphicFrameLocks noGrp="1"/>
          </p:cNvGraphicFramePr>
          <p:nvPr>
            <p:extLst>
              <p:ext uri="{D42A27DB-BD31-4B8C-83A1-F6EECF244321}">
                <p14:modId xmlns:p14="http://schemas.microsoft.com/office/powerpoint/2010/main" val="119619276"/>
              </p:ext>
            </p:extLst>
          </p:nvPr>
        </p:nvGraphicFramePr>
        <p:xfrm>
          <a:off x="464641" y="923731"/>
          <a:ext cx="10648119" cy="5153837"/>
        </p:xfrm>
        <a:graphic>
          <a:graphicData uri="http://schemas.openxmlformats.org/drawingml/2006/table">
            <a:tbl>
              <a:tblPr firstRow="1" bandRow="1">
                <a:effectLst>
                  <a:outerShdw blurRad="50800" algn="ctr" rotWithShape="0">
                    <a:schemeClr val="bg1">
                      <a:lumMod val="65000"/>
                      <a:alpha val="40000"/>
                    </a:schemeClr>
                  </a:outerShdw>
                </a:effectLst>
                <a:tableStyleId>{2D5ABB26-0587-4C30-8999-92F81FD0307C}</a:tableStyleId>
              </a:tblPr>
              <a:tblGrid>
                <a:gridCol w="1533390">
                  <a:extLst>
                    <a:ext uri="{9D8B030D-6E8A-4147-A177-3AD203B41FA5}">
                      <a16:colId xmlns:a16="http://schemas.microsoft.com/office/drawing/2014/main" val="530461517"/>
                    </a:ext>
                  </a:extLst>
                </a:gridCol>
                <a:gridCol w="5660302">
                  <a:extLst>
                    <a:ext uri="{9D8B030D-6E8A-4147-A177-3AD203B41FA5}">
                      <a16:colId xmlns:a16="http://schemas.microsoft.com/office/drawing/2014/main" val="2229475245"/>
                    </a:ext>
                  </a:extLst>
                </a:gridCol>
                <a:gridCol w="1680030">
                  <a:extLst>
                    <a:ext uri="{9D8B030D-6E8A-4147-A177-3AD203B41FA5}">
                      <a16:colId xmlns:a16="http://schemas.microsoft.com/office/drawing/2014/main" val="1517356207"/>
                    </a:ext>
                  </a:extLst>
                </a:gridCol>
                <a:gridCol w="1774397">
                  <a:extLst>
                    <a:ext uri="{9D8B030D-6E8A-4147-A177-3AD203B41FA5}">
                      <a16:colId xmlns:a16="http://schemas.microsoft.com/office/drawing/2014/main" val="2586786691"/>
                    </a:ext>
                  </a:extLst>
                </a:gridCol>
              </a:tblGrid>
              <a:tr h="222420">
                <a:tc rowSpan="2">
                  <a:txBody>
                    <a:bodyPr/>
                    <a:lstStyle/>
                    <a:p>
                      <a:pPr marL="0" marR="0" lvl="0" indent="0" algn="ctr" defTabSz="968375" rtl="0" eaLnBrk="1" fontAlgn="auto" latinLnBrk="0" hangingPunct="1">
                        <a:lnSpc>
                          <a:spcPct val="100000"/>
                        </a:lnSpc>
                        <a:spcBef>
                          <a:spcPts val="0"/>
                        </a:spcBef>
                        <a:spcAft>
                          <a:spcPts val="0"/>
                        </a:spcAft>
                        <a:buClrTx/>
                        <a:buSzTx/>
                        <a:buFontTx/>
                        <a:buNone/>
                        <a:tabLst/>
                        <a:defRPr/>
                      </a:pPr>
                      <a:r>
                        <a:rPr lang="en-US" sz="1100" b="1">
                          <a:solidFill>
                            <a:schemeClr val="bg1"/>
                          </a:solidFill>
                        </a:rPr>
                        <a:t>App</a:t>
                      </a:r>
                    </a:p>
                  </a:txBody>
                  <a:tcPr marR="0"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marL="0" marR="0" lvl="0" indent="0" algn="ctr" rtl="0" eaLnBrk="1" fontAlgn="auto" latinLnBrk="0" hangingPunct="1">
                        <a:lnSpc>
                          <a:spcPct val="100000"/>
                        </a:lnSpc>
                        <a:spcBef>
                          <a:spcPts val="0"/>
                        </a:spcBef>
                        <a:spcAft>
                          <a:spcPts val="0"/>
                        </a:spcAft>
                        <a:buClrTx/>
                        <a:buSzTx/>
                        <a:buFont typeface="Wingdings" panose="05000000000000000000" pitchFamily="2" charset="2"/>
                        <a:buNone/>
                      </a:pPr>
                      <a:r>
                        <a:rPr lang="en-US" sz="1050" b="1" kern="1200">
                          <a:solidFill>
                            <a:schemeClr val="tx1"/>
                          </a:solidFill>
                          <a:latin typeface="+mn-lt"/>
                          <a:ea typeface="+mn-ea"/>
                          <a:cs typeface="+mn-cs"/>
                        </a:rPr>
                        <a:t>Microsoft Viva Connections Apps</a:t>
                      </a:r>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gridSpan="2">
                  <a:txBody>
                    <a:bodyPr/>
                    <a:lstStyle/>
                    <a:p>
                      <a:pPr marL="0" marR="0" lvl="0" indent="0" algn="ctr">
                        <a:lnSpc>
                          <a:spcPct val="100000"/>
                        </a:lnSpc>
                        <a:spcBef>
                          <a:spcPts val="0"/>
                        </a:spcBef>
                        <a:spcAft>
                          <a:spcPts val="0"/>
                        </a:spcAft>
                        <a:buClrTx/>
                        <a:buSzTx/>
                        <a:buFontTx/>
                        <a:buNone/>
                      </a:pPr>
                      <a:r>
                        <a:rPr lang="en-US" sz="1000" b="1" kern="1200">
                          <a:solidFill>
                            <a:schemeClr val="tx1"/>
                          </a:solidFill>
                          <a:latin typeface="+mn-lt"/>
                          <a:ea typeface="+mn-ea"/>
                          <a:cs typeface="Segoe UI"/>
                        </a:rPr>
                        <a:t>Milestones</a:t>
                      </a:r>
                      <a:endParaRPr lang="en-US" sz="1000" b="1" kern="1200">
                        <a:solidFill>
                          <a:schemeClr val="tx1"/>
                        </a:solidFill>
                        <a:latin typeface="+mj-lt"/>
                        <a:ea typeface="+mn-ea"/>
                        <a:cs typeface="Segoe UI"/>
                      </a:endParaRPr>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marL="0" marR="0" lvl="0" indent="0" algn="ctr">
                        <a:lnSpc>
                          <a:spcPct val="100000"/>
                        </a:lnSpc>
                        <a:spcBef>
                          <a:spcPts val="0"/>
                        </a:spcBef>
                        <a:spcAft>
                          <a:spcPts val="0"/>
                        </a:spcAft>
                        <a:buNone/>
                      </a:pPr>
                      <a:endParaRPr lang="en-US"/>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450544701"/>
                  </a:ext>
                </a:extLst>
              </a:tr>
              <a:tr h="604872">
                <a:tc vMerge="1">
                  <a:txBody>
                    <a:bodyPr/>
                    <a:lstStyle/>
                    <a:p>
                      <a:pPr marL="0" marR="0" lvl="0" indent="0" algn="ctr" defTabSz="968375" rtl="0" eaLnBrk="1" fontAlgn="auto" latinLnBrk="0" hangingPunct="1">
                        <a:lnSpc>
                          <a:spcPct val="100000"/>
                        </a:lnSpc>
                        <a:spcBef>
                          <a:spcPts val="0"/>
                        </a:spcBef>
                        <a:spcAft>
                          <a:spcPts val="0"/>
                        </a:spcAft>
                        <a:buClrTx/>
                        <a:buSzTx/>
                        <a:buFontTx/>
                        <a:buNone/>
                        <a:tabLst/>
                        <a:defRPr/>
                      </a:pPr>
                      <a:endParaRPr lang="en-US" sz="1100">
                        <a:solidFill>
                          <a:schemeClr val="bg1"/>
                        </a:solidFill>
                      </a:endParaRPr>
                    </a:p>
                  </a:txBody>
                  <a:tcPr marR="0"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vMerge="1">
                  <a:txBody>
                    <a:bodyPr/>
                    <a:lstStyle/>
                    <a:p>
                      <a:pPr marL="0" marR="0" lvl="0" indent="0" algn="ctr" rtl="0" eaLnBrk="1" fontAlgn="auto" latinLnBrk="0" hangingPunct="1">
                        <a:lnSpc>
                          <a:spcPct val="100000"/>
                        </a:lnSpc>
                        <a:spcBef>
                          <a:spcPts val="0"/>
                        </a:spcBef>
                        <a:spcAft>
                          <a:spcPts val="0"/>
                        </a:spcAft>
                        <a:buClrTx/>
                        <a:buSzTx/>
                        <a:buFont typeface="Wingdings" panose="05000000000000000000" pitchFamily="2" charset="2"/>
                        <a:buNone/>
                      </a:pPr>
                      <a:r>
                        <a:rPr lang="en-US" sz="1050" b="1" kern="1200">
                          <a:solidFill>
                            <a:schemeClr val="tx1"/>
                          </a:solidFill>
                          <a:latin typeface="+mn-lt"/>
                          <a:ea typeface="+mn-ea"/>
                          <a:cs typeface="+mn-cs"/>
                        </a:rPr>
                        <a:t>Viva Connections Apps</a:t>
                      </a:r>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rtl="0">
                        <a:lnSpc>
                          <a:spcPct val="100000"/>
                        </a:lnSpc>
                        <a:spcBef>
                          <a:spcPts val="0"/>
                        </a:spcBef>
                        <a:spcAft>
                          <a:spcPts val="0"/>
                        </a:spcAft>
                        <a:buClrTx/>
                        <a:buSzTx/>
                        <a:buFontTx/>
                        <a:buNone/>
                      </a:pPr>
                      <a:r>
                        <a:rPr lang="en-US" sz="1000" b="1" kern="1200">
                          <a:solidFill>
                            <a:schemeClr val="tx1"/>
                          </a:solidFill>
                          <a:latin typeface="+mj-lt"/>
                          <a:ea typeface="+mn-ea"/>
                          <a:cs typeface="Segoe UI"/>
                        </a:rPr>
                        <a:t>Viva Connections Published (Starter Tier)</a:t>
                      </a:r>
                    </a:p>
                    <a:p>
                      <a:pPr marL="0" marR="0" lvl="0" indent="0" algn="ctr">
                        <a:lnSpc>
                          <a:spcPct val="100000"/>
                        </a:lnSpc>
                        <a:spcBef>
                          <a:spcPts val="0"/>
                        </a:spcBef>
                        <a:spcAft>
                          <a:spcPts val="0"/>
                        </a:spcAft>
                        <a:buClrTx/>
                        <a:buSzTx/>
                        <a:buFontTx/>
                        <a:buNone/>
                      </a:pPr>
                      <a:endParaRPr lang="en-US" sz="1000" b="1" kern="1200">
                        <a:solidFill>
                          <a:schemeClr val="tx1"/>
                        </a:solidFill>
                        <a:latin typeface="+mj-lt"/>
                        <a:ea typeface="+mn-ea"/>
                        <a:cs typeface="Segoe UI"/>
                      </a:endParaRPr>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a:lnSpc>
                          <a:spcPct val="100000"/>
                        </a:lnSpc>
                        <a:spcBef>
                          <a:spcPts val="0"/>
                        </a:spcBef>
                        <a:spcAft>
                          <a:spcPts val="0"/>
                        </a:spcAft>
                        <a:buNone/>
                      </a:pPr>
                      <a:r>
                        <a:rPr lang="en-US" sz="1000" b="1" kern="1200">
                          <a:solidFill>
                            <a:schemeClr val="tx1"/>
                          </a:solidFill>
                          <a:latin typeface="+mj-lt"/>
                          <a:ea typeface="+mn-ea"/>
                          <a:cs typeface="Segoe UI"/>
                        </a:rPr>
                        <a:t>Viva Connections Published (Enhanced Tier)</a:t>
                      </a:r>
                      <a:endParaRPr lang="en-US"/>
                    </a:p>
                  </a:txBody>
                  <a:tcPr marL="64008" marR="64008"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15683092"/>
                  </a:ext>
                </a:extLst>
              </a:tr>
              <a:tr h="348263">
                <a:tc rowSpan="7">
                  <a:txBody>
                    <a:bodyPr/>
                    <a:lstStyle/>
                    <a:p>
                      <a:endParaRPr lang="en-US" sz="1800" kern="1200">
                        <a:solidFill>
                          <a:schemeClr val="bg1"/>
                        </a:solidFill>
                        <a:latin typeface="+mn-lt"/>
                        <a:ea typeface="+mn-ea"/>
                        <a:cs typeface="+mn-cs"/>
                      </a:endParaRPr>
                    </a:p>
                    <a:p>
                      <a:endParaRPr lang="en-US" sz="1800" kern="1200">
                        <a:solidFill>
                          <a:schemeClr val="bg1"/>
                        </a:solidFill>
                        <a:latin typeface="+mn-lt"/>
                        <a:ea typeface="+mn-ea"/>
                        <a:cs typeface="+mn-cs"/>
                      </a:endParaRPr>
                    </a:p>
                    <a:p>
                      <a:pPr algn="ctr"/>
                      <a:r>
                        <a:rPr lang="en-US" sz="2400" kern="1200">
                          <a:solidFill>
                            <a:schemeClr val="bg1"/>
                          </a:solidFill>
                          <a:latin typeface="+mn-lt"/>
                          <a:ea typeface="+mn-ea"/>
                          <a:cs typeface="+mn-cs"/>
                        </a:rPr>
                        <a:t>1</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kern="1200">
                          <a:solidFill>
                            <a:schemeClr val="tx1"/>
                          </a:solidFill>
                          <a:latin typeface="+mn-lt"/>
                          <a:ea typeface="+mn-ea"/>
                          <a:cs typeface="+mn-cs"/>
                        </a:rPr>
                        <a:t>Commercial Marketplace and/or SharePoint store listing optimization</a:t>
                      </a:r>
                    </a:p>
                  </a:txBody>
                  <a:tcPr marL="64008" marR="64008" marT="36576" marB="36576"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7258064"/>
                  </a:ext>
                </a:extLst>
              </a:tr>
              <a:tr h="222420">
                <a:tc vMerge="1">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lang="en-US" sz="140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225"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kern="1200" noProof="0">
                          <a:solidFill>
                            <a:schemeClr val="tx1"/>
                          </a:solidFill>
                          <a:latin typeface="+mn-lt"/>
                          <a:ea typeface="+mn-ea"/>
                          <a:cs typeface="+mn-cs"/>
                        </a:rPr>
                        <a:t>Commercial Marketplace marketing toolkit</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481508"/>
                  </a:ext>
                </a:extLst>
              </a:tr>
              <a:tr h="222420">
                <a:tc vMerge="1">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lang="en-US" sz="140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000" b="0" i="0" u="none" strike="noStrike" kern="1200" noProof="0">
                          <a:solidFill>
                            <a:schemeClr val="tx1"/>
                          </a:solidFill>
                          <a:latin typeface="+mn-lt"/>
                          <a:ea typeface="+mn-ea"/>
                          <a:cs typeface="+mn-cs"/>
                        </a:rPr>
                        <a:t>Commercial Marketplace forums</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6501596"/>
                  </a:ext>
                </a:extLst>
              </a:tr>
              <a:tr h="227214">
                <a:tc vMerge="1">
                  <a:txBody>
                    <a:bodyPr/>
                    <a:lstStyle/>
                    <a:p>
                      <a:endParaRPr lang="en-US"/>
                    </a:p>
                  </a:txBody>
                  <a:tcPr/>
                </a:tc>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latin typeface="+mn-lt"/>
                          <a:ea typeface="+mn-ea"/>
                          <a:cs typeface="+mn-cs"/>
                        </a:rPr>
                        <a:t>Commercial Marketplace What's New blog</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a:lnSpc>
                          <a:spcPct val="100000"/>
                        </a:lnSpc>
                        <a:spcBef>
                          <a:spcPts val="0"/>
                        </a:spcBef>
                        <a:spcAft>
                          <a:spcPts val="0"/>
                        </a:spcAft>
                        <a:buNone/>
                        <a:tabLst/>
                        <a:defRPr/>
                      </a:pPr>
                      <a:r>
                        <a:rPr lang="en-US" sz="1000" b="0" i="0" u="none" strike="noStrike" noProof="0">
                          <a:solidFill>
                            <a:schemeClr val="tx1"/>
                          </a:solidFill>
                          <a:latin typeface="Segoe UI"/>
                        </a:rPr>
                        <a:t>✓</a:t>
                      </a:r>
                      <a:endParaRPr lang="en-US" sz="1000" b="0" i="0" u="none" strike="noStrike" noProof="0">
                        <a:latin typeface="Segoe UI"/>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2890696"/>
                  </a:ext>
                </a:extLst>
              </a:tr>
              <a:tr h="227214">
                <a:tc vMerge="1">
                  <a:txBody>
                    <a:bodyPr/>
                    <a:lstStyle/>
                    <a:p>
                      <a:endParaRPr lang="en-US"/>
                    </a:p>
                  </a:txBody>
                  <a:tcPr/>
                </a:tc>
                <a:tc>
                  <a:txBody>
                    <a:bodyPr/>
                    <a:lstStyle/>
                    <a:p>
                      <a:pPr marL="0" marR="0" lvl="0" indent="0" algn="l" defTabSz="914225"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kern="1200" noProof="0">
                          <a:solidFill>
                            <a:schemeClr val="tx1"/>
                          </a:solidFill>
                          <a:latin typeface="+mn-lt"/>
                          <a:ea typeface="+mn-ea"/>
                          <a:cs typeface="+mn-cs"/>
                        </a:rPr>
                        <a:t>Co-sell solution finder listing guidance</a:t>
                      </a:r>
                      <a:endParaRPr lang="en-US" sz="1000" b="0" i="0" u="none" strike="noStrike"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a:lnSpc>
                          <a:spcPct val="100000"/>
                        </a:lnSpc>
                        <a:spcBef>
                          <a:spcPts val="0"/>
                        </a:spcBef>
                        <a:spcAft>
                          <a:spcPts val="0"/>
                        </a:spcAft>
                        <a:buNone/>
                        <a:tabLst/>
                        <a:defRPr/>
                      </a:pPr>
                      <a:r>
                        <a:rPr lang="en-US" sz="1000" b="0" i="0" u="none" strike="noStrike" kern="1200" noProof="0">
                          <a:solidFill>
                            <a:schemeClr val="tx1"/>
                          </a:solidFill>
                        </a:rPr>
                        <a:t>-</a:t>
                      </a:r>
                      <a:endParaRPr lang="en-US" sz="1000"/>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kern="1200" noProof="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582235"/>
                  </a:ext>
                </a:extLst>
              </a:tr>
              <a:tr h="227214">
                <a:tc vMerge="1">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lang="en-US" sz="140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000" b="0" i="0" u="none" strike="noStrike" kern="1200" noProof="0">
                          <a:solidFill>
                            <a:schemeClr val="tx1"/>
                          </a:solidFill>
                          <a:latin typeface="+mn-lt"/>
                          <a:ea typeface="+mn-ea"/>
                          <a:cs typeface="+mn-cs"/>
                        </a:rPr>
                        <a:t>Digital marketing content on-demand</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a:lnSpc>
                          <a:spcPct val="100000"/>
                        </a:lnSpc>
                        <a:spcBef>
                          <a:spcPts val="0"/>
                        </a:spcBef>
                        <a:spcAft>
                          <a:spcPts val="0"/>
                        </a:spcAft>
                        <a:buNone/>
                        <a:tabLst/>
                        <a:defRPr/>
                      </a:pPr>
                      <a:r>
                        <a:rPr lang="en-US" sz="1000">
                          <a:solidFill>
                            <a:schemeClr val="tx1"/>
                          </a:solidFill>
                        </a:rPr>
                        <a:t>✓</a:t>
                      </a:r>
                      <a:endParaRPr lang="en-US" sz="1000" b="0" i="0" u="none" strike="noStrike" kern="1200" noProof="0">
                        <a:solidFill>
                          <a:schemeClr val="tx1"/>
                        </a:solidFill>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7226905"/>
                  </a:ext>
                </a:extLst>
              </a:tr>
              <a:tr h="227214">
                <a:tc vMerge="1">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lang="en-US" sz="140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latin typeface="+mn-lt"/>
                          <a:ea typeface="+mn-ea"/>
                          <a:cs typeface="+mn-cs"/>
                        </a:rPr>
                        <a:t>Launch asset development support</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a:lnSpc>
                          <a:spcPct val="100000"/>
                        </a:lnSpc>
                        <a:spcBef>
                          <a:spcPts val="0"/>
                        </a:spcBef>
                        <a:spcAft>
                          <a:spcPts val="0"/>
                        </a:spcAft>
                        <a:buNone/>
                        <a:tabLst/>
                        <a:defRPr/>
                      </a:pPr>
                      <a:r>
                        <a:rPr lang="en-US" sz="1000" b="0" i="0" u="none" strike="noStrike" kern="1200" noProof="0">
                          <a:solidFill>
                            <a:schemeClr val="tx1"/>
                          </a:solidFill>
                        </a:rPr>
                        <a:t>✓</a:t>
                      </a:r>
                      <a:endParaRPr lang="en-US" sz="1000"/>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1925400426"/>
                  </a:ext>
                </a:extLst>
              </a:tr>
              <a:tr h="263570">
                <a:tc rowSpan="6">
                  <a:txBody>
                    <a:bodyPr/>
                    <a:lstStyle/>
                    <a:p>
                      <a:pPr marL="0" marR="0" lvl="0" indent="0" algn="ctr" defTabSz="968375" rtl="0" eaLnBrk="1" fontAlgn="auto" latinLnBrk="0" hangingPunct="1">
                        <a:lnSpc>
                          <a:spcPct val="100000"/>
                        </a:lnSpc>
                        <a:spcBef>
                          <a:spcPts val="0"/>
                        </a:spcBef>
                        <a:spcAft>
                          <a:spcPts val="0"/>
                        </a:spcAft>
                        <a:buClrTx/>
                        <a:buSzTx/>
                        <a:buFontTx/>
                        <a:buNone/>
                        <a:tabLst/>
                        <a:defRPr/>
                      </a:pPr>
                      <a:endParaRPr lang="en-US" sz="2400" kern="1200">
                        <a:solidFill>
                          <a:schemeClr val="bg1"/>
                        </a:solidFill>
                        <a:latin typeface="+mn-lt"/>
                        <a:ea typeface="+mn-ea"/>
                        <a:cs typeface="+mn-cs"/>
                      </a:endParaRPr>
                    </a:p>
                    <a:p>
                      <a:pPr marL="0" marR="0" lvl="0" indent="0" algn="ctr" defTabSz="968375" rtl="0" eaLnBrk="1" fontAlgn="auto" latinLnBrk="0" hangingPunct="1">
                        <a:lnSpc>
                          <a:spcPct val="100000"/>
                        </a:lnSpc>
                        <a:spcBef>
                          <a:spcPts val="0"/>
                        </a:spcBef>
                        <a:spcAft>
                          <a:spcPts val="0"/>
                        </a:spcAft>
                        <a:buClrTx/>
                        <a:buSzTx/>
                        <a:buFontTx/>
                        <a:buNone/>
                        <a:tabLst/>
                        <a:defRPr/>
                      </a:pPr>
                      <a:r>
                        <a:rPr lang="en-US" sz="2400" kern="1200">
                          <a:solidFill>
                            <a:schemeClr val="bg1"/>
                          </a:solidFill>
                          <a:latin typeface="+mn-lt"/>
                          <a:ea typeface="+mn-ea"/>
                          <a:cs typeface="+mn-cs"/>
                        </a:rPr>
                        <a:t>2</a:t>
                      </a:r>
                    </a:p>
                    <a:p>
                      <a:endParaRPr lang="en-US" sz="160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Promote app to Microsoft field</a:t>
                      </a:r>
                    </a:p>
                  </a:txBody>
                  <a:tcPr marL="64008" marR="64008" marT="36576" marB="36576"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1184921987"/>
                  </a:ext>
                </a:extLst>
              </a:tr>
              <a:tr h="254481">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kern="1200">
                          <a:solidFill>
                            <a:schemeClr val="tx1"/>
                          </a:solidFill>
                          <a:latin typeface="+mn-lt"/>
                          <a:ea typeface="+mn-ea"/>
                          <a:cs typeface="+mn-cs"/>
                        </a:rPr>
                        <a:t>Press release or blog with social amplification</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1258455431"/>
                  </a:ext>
                </a:extLst>
              </a:tr>
              <a:tr h="263570">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a:solidFill>
                            <a:schemeClr val="tx1"/>
                          </a:solidFill>
                        </a:rPr>
                        <a:t>Joint external webinar</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3792996353"/>
                  </a:ext>
                </a:extLst>
              </a:tr>
              <a:tr h="254481">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a:solidFill>
                            <a:schemeClr val="tx1"/>
                          </a:solidFill>
                        </a:rPr>
                        <a:t>Customer success story development</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indent="0" algn="ctr" defTabSz="914367" rtl="0" eaLnBrk="1" latinLnBrk="0" hangingPunct="1">
                        <a:buFont typeface="Wingdings" panose="05000000000000000000" pitchFamily="2" charset="2"/>
                        <a:buNone/>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2290791250"/>
                  </a:ext>
                </a:extLst>
              </a:tr>
              <a:tr h="263570">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Customer roundtable session*</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indent="0" algn="ctr" defTabSz="914367" rtl="0" eaLnBrk="1" latinLnBrk="0" hangingPunct="1">
                        <a:buFont typeface="Wingdings" panose="05000000000000000000" pitchFamily="2" charset="2"/>
                        <a:buNone/>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1338388692"/>
                  </a:ext>
                </a:extLst>
              </a:tr>
              <a:tr h="25448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Inclusion in Microsoft-run campaign*</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indent="0" algn="ctr" defTabSz="914367" rtl="0" eaLnBrk="1" latinLnBrk="0" hangingPunct="1">
                        <a:buFont typeface="Wingdings" panose="05000000000000000000" pitchFamily="2" charset="2"/>
                        <a:buNone/>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3653994808"/>
                  </a:ext>
                </a:extLst>
              </a:tr>
              <a:tr h="26357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rPr>
                        <a:t>3</a:t>
                      </a:r>
                    </a:p>
                  </a:txBody>
                  <a:tcPr marR="0"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lvl="0" indent="0" algn="l">
                        <a:buNone/>
                      </a:pPr>
                      <a:r>
                        <a:rPr lang="en-US" sz="1000" b="0" i="0" u="none" strike="noStrike" kern="1200" noProof="0">
                          <a:solidFill>
                            <a:schemeClr val="tx1"/>
                          </a:solidFill>
                          <a:latin typeface="Segoe UI"/>
                        </a:rPr>
                        <a:t>Featured placement on SharePoint store </a:t>
                      </a:r>
                    </a:p>
                  </a:txBody>
                  <a:tcPr marL="64008" marR="64008" marT="36576" marB="36576"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367" rtl="0" eaLnBrk="1" latinLnBrk="0" hangingPunct="1">
                        <a:buFont typeface="Wingdings" panose="05000000000000000000" pitchFamily="2" charset="2"/>
                        <a:buNone/>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325516"/>
                  </a:ext>
                </a:extLst>
              </a:tr>
              <a:tr h="30668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kern="1200">
                          <a:solidFill>
                            <a:schemeClr val="tx1"/>
                          </a:solidFill>
                          <a:latin typeface="+mn-lt"/>
                          <a:ea typeface="+mn-ea"/>
                          <a:cs typeface="+mn-cs"/>
                        </a:rPr>
                        <a:t>Featured in SharePoint store</a:t>
                      </a: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367" rtl="0" eaLnBrk="1" latinLnBrk="0" hangingPunct="1">
                        <a:buFont typeface="Wingdings" panose="05000000000000000000" pitchFamily="2" charset="2"/>
                        <a:buNone/>
                      </a:pP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5720965"/>
                  </a:ext>
                </a:extLst>
              </a:tr>
              <a:tr h="26357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rPr>
                        <a:t>4</a:t>
                      </a:r>
                    </a:p>
                  </a:txBody>
                  <a:tcPr marR="0" marT="36576" marB="36576"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a:lnSpc>
                          <a:spcPct val="100000"/>
                        </a:lnSpc>
                        <a:spcBef>
                          <a:spcPts val="0"/>
                        </a:spcBef>
                        <a:spcAft>
                          <a:spcPts val="0"/>
                        </a:spcAft>
                        <a:buNone/>
                      </a:pPr>
                      <a:r>
                        <a:rPr lang="en-US" sz="1000" b="0" i="0" u="none" strike="noStrike" kern="1200" noProof="0">
                          <a:solidFill>
                            <a:schemeClr val="tx1"/>
                          </a:solidFill>
                        </a:rPr>
                        <a:t>Microsoft seller webinar</a:t>
                      </a:r>
                      <a:endParaRPr lang="en-US" sz="1000" b="0" kern="1200">
                        <a:solidFill>
                          <a:schemeClr val="tx1"/>
                        </a:solidFill>
                        <a:latin typeface="+mn-lt"/>
                        <a:ea typeface="+mn-ea"/>
                        <a:cs typeface="+mn-cs"/>
                      </a:endParaRPr>
                    </a:p>
                  </a:txBody>
                  <a:tcPr marL="64008" marR="64008" marT="36576" marB="36576"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a:lnSpc>
                          <a:spcPct val="100000"/>
                        </a:lnSpc>
                        <a:spcBef>
                          <a:spcPts val="0"/>
                        </a:spcBef>
                        <a:spcAft>
                          <a:spcPts val="0"/>
                        </a:spcAft>
                        <a:buNone/>
                      </a:pPr>
                      <a:endParaRPr lang="en-US" sz="1000" b="0" i="0" u="none" strike="noStrike" kern="1200" noProof="0">
                        <a:solidFill>
                          <a:schemeClr val="tx1"/>
                        </a:solidFill>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2924689345"/>
                  </a:ext>
                </a:extLst>
              </a:tr>
              <a:tr h="2272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hlinkClick r:id="" action="ppaction://noaction"/>
                      </a:endParaRPr>
                    </a:p>
                  </a:txBody>
                  <a:tcPr marR="0"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rgbClr val="4B53BC"/>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a:lnSpc>
                          <a:spcPct val="100000"/>
                        </a:lnSpc>
                        <a:spcBef>
                          <a:spcPts val="0"/>
                        </a:spcBef>
                        <a:spcAft>
                          <a:spcPts val="0"/>
                        </a:spcAft>
                        <a:buNone/>
                      </a:pPr>
                      <a:r>
                        <a:rPr lang="en-US" sz="1000" b="0" i="0" u="none" strike="noStrike" kern="1200" noProof="0">
                          <a:solidFill>
                            <a:schemeClr val="tx1"/>
                          </a:solidFill>
                        </a:rPr>
                        <a:t>Microsoft executive blog or event endorsement</a:t>
                      </a:r>
                      <a:endParaRPr lang="en-US"/>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a:lnSpc>
                          <a:spcPct val="100000"/>
                        </a:lnSpc>
                        <a:spcBef>
                          <a:spcPts val="0"/>
                        </a:spcBef>
                        <a:spcAft>
                          <a:spcPts val="0"/>
                        </a:spcAft>
                        <a:buNone/>
                      </a:pPr>
                      <a:endParaRPr lang="en-US" sz="1000" b="0" i="0" u="none" strike="noStrike" kern="1200" noProof="0">
                        <a:solidFill>
                          <a:schemeClr val="tx1"/>
                        </a:solidFill>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tc>
                  <a:txBody>
                    <a:body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a:solidFill>
                            <a:schemeClr val="tx1"/>
                          </a:solidFill>
                        </a:rPr>
                        <a:t>✓</a:t>
                      </a:r>
                      <a:endParaRPr lang="en-US" sz="1000" b="1" kern="1200">
                        <a:solidFill>
                          <a:schemeClr val="tx1"/>
                        </a:solidFill>
                        <a:latin typeface="+mn-lt"/>
                        <a:ea typeface="+mn-ea"/>
                        <a:cs typeface="+mn-cs"/>
                      </a:endParaRPr>
                    </a:p>
                  </a:txBody>
                  <a:tcPr marL="64008" marR="64008" marT="36576" marB="3657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EDF0"/>
                    </a:solidFill>
                  </a:tcPr>
                </a:tc>
                <a:extLst>
                  <a:ext uri="{0D108BD9-81ED-4DB2-BD59-A6C34878D82A}">
                    <a16:rowId xmlns:a16="http://schemas.microsoft.com/office/drawing/2014/main" val="589075318"/>
                  </a:ext>
                </a:extLst>
              </a:tr>
            </a:tbl>
          </a:graphicData>
        </a:graphic>
      </p:graphicFrame>
      <p:sp>
        <p:nvSpPr>
          <p:cNvPr id="6" name="TextBox 5">
            <a:extLst>
              <a:ext uri="{FF2B5EF4-FFF2-40B4-BE49-F238E27FC236}">
                <a16:creationId xmlns:a16="http://schemas.microsoft.com/office/drawing/2014/main" id="{1D37AF65-11B6-4DF0-8B68-F63583AE3936}"/>
              </a:ext>
            </a:extLst>
          </p:cNvPr>
          <p:cNvSpPr txBox="1"/>
          <p:nvPr/>
        </p:nvSpPr>
        <p:spPr>
          <a:xfrm>
            <a:off x="362004" y="6296717"/>
            <a:ext cx="609600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 Limited availability, based on campaign alignment</a:t>
            </a:r>
            <a:br>
              <a:rPr kumimoji="0" lang="en-US" sz="1100" b="0" i="0" u="none" strike="noStrike" kern="1200" cap="none" spc="0" normalizeH="0" baseline="0" noProof="0">
                <a:ln>
                  <a:noFill/>
                </a:ln>
                <a:solidFill>
                  <a:prstClr val="black"/>
                </a:solidFill>
                <a:effectLst/>
                <a:uLnTx/>
                <a:uFillTx/>
                <a:latin typeface="Segoe UI"/>
                <a:ea typeface="+mn-ea"/>
                <a:cs typeface="+mn-cs"/>
              </a:rPr>
            </a:br>
            <a:r>
              <a:rPr kumimoji="0" lang="en-US" sz="1100" b="0" i="0" u="none" strike="noStrike" kern="1200" cap="none" spc="0" normalizeH="0" baseline="0" noProof="0">
                <a:ln>
                  <a:noFill/>
                </a:ln>
                <a:solidFill>
                  <a:prstClr val="black"/>
                </a:solidFill>
                <a:effectLst/>
                <a:uLnTx/>
                <a:uFillTx/>
                <a:latin typeface="Segoe UI"/>
                <a:ea typeface="+mn-ea"/>
                <a:cs typeface="+mn-cs"/>
              </a:rPr>
              <a:t>** Additional criteria, see program guide and marketing activity details</a:t>
            </a:r>
          </a:p>
        </p:txBody>
      </p:sp>
    </p:spTree>
    <p:extLst>
      <p:ext uri="{BB962C8B-B14F-4D97-AF65-F5344CB8AC3E}">
        <p14:creationId xmlns:p14="http://schemas.microsoft.com/office/powerpoint/2010/main" val="4043530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693857" y="2309812"/>
            <a:ext cx="10915531" cy="3924151"/>
          </a:xfrm>
        </p:spPr>
        <p:txBody>
          <a:bodyPr/>
          <a:lstStyle/>
          <a:p>
            <a:pPr marL="0" indent="0">
              <a:buNone/>
            </a:pPr>
            <a:r>
              <a:rPr lang="en-US" sz="2400" b="0" i="0">
                <a:solidFill>
                  <a:srgbClr val="212529"/>
                </a:solidFill>
                <a:effectLst/>
                <a:latin typeface="Segoe UI"/>
                <a:cs typeface="Segoe UI"/>
              </a:rPr>
              <a:t>Visit our “Get Started” section </a:t>
            </a:r>
            <a:r>
              <a:rPr lang="en-US" sz="2400">
                <a:solidFill>
                  <a:srgbClr val="212529"/>
                </a:solidFill>
                <a:latin typeface="Segoe UI"/>
                <a:cs typeface="Segoe UI"/>
              </a:rPr>
              <a:t>on </a:t>
            </a:r>
            <a:r>
              <a:rPr lang="en-US" sz="2400">
                <a:ea typeface="+mn-lt"/>
                <a:cs typeface="+mn-lt"/>
              </a:rPr>
              <a:t>aka.ms/</a:t>
            </a:r>
            <a:r>
              <a:rPr lang="en-US" sz="2400" err="1">
                <a:ea typeface="+mn-lt"/>
                <a:cs typeface="+mn-lt"/>
              </a:rPr>
              <a:t>modernworkISV</a:t>
            </a:r>
            <a:r>
              <a:rPr lang="en-US" sz="2400">
                <a:solidFill>
                  <a:srgbClr val="212529"/>
                </a:solidFill>
                <a:latin typeface="Segoe UI"/>
                <a:cs typeface="Segoe UI"/>
              </a:rPr>
              <a:t> page to review and complete requirements:</a:t>
            </a:r>
          </a:p>
          <a:p>
            <a:pPr marL="0" indent="0" algn="l">
              <a:buNone/>
            </a:pPr>
            <a:endParaRPr lang="en-US" sz="2000">
              <a:solidFill>
                <a:srgbClr val="212529"/>
              </a:solidFill>
              <a:latin typeface="Segoe UI" panose="020B0502040204020203" pitchFamily="34" charset="0"/>
            </a:endParaRPr>
          </a:p>
          <a:p>
            <a:pPr marL="342900" indent="-342900" algn="l">
              <a:buClr>
                <a:srgbClr val="000000"/>
              </a:buClr>
              <a:buSzPct val="94000"/>
              <a:buFont typeface="+mj-lt"/>
              <a:buAutoNum type="arabicPeriod"/>
            </a:pPr>
            <a:r>
              <a:rPr lang="en-US" sz="1600" b="0" i="0">
                <a:solidFill>
                  <a:srgbClr val="212529"/>
                </a:solidFill>
                <a:effectLst/>
                <a:latin typeface="Segoe UI"/>
                <a:cs typeface="Segoe UI"/>
              </a:rPr>
              <a:t>Become a member of the </a:t>
            </a:r>
            <a:r>
              <a:rPr lang="en-US" sz="1600" b="0" i="0" u="sng">
                <a:solidFill>
                  <a:srgbClr val="0078D4"/>
                </a:solidFill>
                <a:effectLst/>
                <a:latin typeface="Segoe UI"/>
                <a:cs typeface="Segoe UI"/>
                <a:hlinkClick r:id="rId3"/>
              </a:rPr>
              <a:t>Microsoft Partner Network</a:t>
            </a:r>
            <a:r>
              <a:rPr lang="en-US" sz="1600" b="0" i="0">
                <a:solidFill>
                  <a:srgbClr val="212529"/>
                </a:solidFill>
                <a:effectLst/>
                <a:latin typeface="Segoe UI"/>
                <a:cs typeface="Segoe UI"/>
              </a:rPr>
              <a:t> and </a:t>
            </a:r>
            <a:r>
              <a:rPr lang="en-US" sz="1600" b="0" i="0" u="sng">
                <a:solidFill>
                  <a:srgbClr val="0078D4"/>
                </a:solidFill>
                <a:effectLst/>
                <a:latin typeface="Segoe UI"/>
                <a:cs typeface="Segoe UI"/>
                <a:hlinkClick r:id="rId4"/>
              </a:rPr>
              <a:t>get an MPN ID</a:t>
            </a:r>
            <a:r>
              <a:rPr lang="en-US" sz="1600" b="0" i="0">
                <a:solidFill>
                  <a:srgbClr val="212529"/>
                </a:solidFill>
                <a:effectLst/>
                <a:latin typeface="Segoe UI"/>
                <a:cs typeface="Segoe UI"/>
              </a:rPr>
              <a:t>, if you have not yet joined.</a:t>
            </a:r>
          </a:p>
          <a:p>
            <a:pPr marL="342900" indent="-342900" algn="l">
              <a:buClr>
                <a:srgbClr val="000000"/>
              </a:buClr>
              <a:buSzPct val="94000"/>
              <a:buFont typeface="+mj-lt"/>
              <a:buAutoNum type="arabicPeriod"/>
            </a:pPr>
            <a:r>
              <a:rPr lang="en-US" sz="1600" b="0" i="0">
                <a:solidFill>
                  <a:srgbClr val="212529"/>
                </a:solidFill>
                <a:effectLst/>
                <a:latin typeface="Segoe UI"/>
                <a:cs typeface="Segoe UI"/>
              </a:rPr>
              <a:t>Agree to terms and conditions in the </a:t>
            </a:r>
            <a:r>
              <a:rPr lang="en-US" sz="1600" b="0" i="0" u="sng">
                <a:solidFill>
                  <a:srgbClr val="0078D4"/>
                </a:solidFill>
                <a:effectLst/>
                <a:latin typeface="Segoe UI"/>
                <a:cs typeface="Segoe UI"/>
                <a:hlinkClick r:id="rId5"/>
              </a:rPr>
              <a:t>Microsoft 365 ISV Program Benefits Agreement</a:t>
            </a:r>
            <a:r>
              <a:rPr lang="en-US" sz="1600" b="0" i="0">
                <a:solidFill>
                  <a:srgbClr val="212529"/>
                </a:solidFill>
                <a:effectLst/>
                <a:latin typeface="Segoe UI"/>
                <a:cs typeface="Segoe UI"/>
              </a:rPr>
              <a:t> and </a:t>
            </a:r>
            <a:r>
              <a:rPr lang="en-US" sz="1600" b="0" i="0" u="sng">
                <a:solidFill>
                  <a:srgbClr val="0078D4"/>
                </a:solidFill>
                <a:effectLst/>
                <a:latin typeface="Segoe UI"/>
                <a:cs typeface="Segoe UI"/>
                <a:hlinkClick r:id="rId6"/>
              </a:rPr>
              <a:t>Microsoft 365 ISV Benefits Program Guide</a:t>
            </a:r>
            <a:r>
              <a:rPr lang="en-US" sz="1600" b="0" i="0">
                <a:solidFill>
                  <a:srgbClr val="212529"/>
                </a:solidFill>
                <a:effectLst/>
                <a:latin typeface="Segoe UI"/>
                <a:cs typeface="Segoe UI"/>
              </a:rPr>
              <a:t>. </a:t>
            </a:r>
          </a:p>
          <a:p>
            <a:pPr marL="342900" indent="-342900" algn="l">
              <a:buClr>
                <a:srgbClr val="000000"/>
              </a:buClr>
              <a:buSzPct val="94000"/>
              <a:buFont typeface="+mj-lt"/>
              <a:buAutoNum type="arabicPeriod"/>
            </a:pPr>
            <a:r>
              <a:rPr lang="en-US" sz="1600" b="0" i="0" u="sng">
                <a:solidFill>
                  <a:srgbClr val="0078D4"/>
                </a:solidFill>
                <a:effectLst/>
                <a:latin typeface="Segoe UI"/>
                <a:cs typeface="Segoe UI"/>
                <a:hlinkClick r:id="rId7"/>
              </a:rPr>
              <a:t>Complete the Microsoft 365 ISV Benefits Submission Form</a:t>
            </a:r>
            <a:r>
              <a:rPr lang="en-US" sz="1600" u="sng">
                <a:solidFill>
                  <a:srgbClr val="212529"/>
                </a:solidFill>
                <a:latin typeface="Segoe UI"/>
                <a:cs typeface="Segoe UI"/>
              </a:rPr>
              <a:t>.</a:t>
            </a:r>
          </a:p>
          <a:p>
            <a:pPr marL="342900" indent="-342900" algn="l">
              <a:buClr>
                <a:srgbClr val="000000"/>
              </a:buClr>
              <a:buSzPct val="94000"/>
              <a:buFont typeface="+mj-lt"/>
              <a:buAutoNum type="arabicPeriod"/>
            </a:pPr>
            <a:endParaRPr lang="en-US" sz="1600" b="0" i="0">
              <a:solidFill>
                <a:srgbClr val="212529"/>
              </a:solidFill>
              <a:effectLst/>
              <a:latin typeface="Segoe UI"/>
              <a:cs typeface="Segoe UI"/>
            </a:endParaRPr>
          </a:p>
          <a:p>
            <a:pPr marL="0" indent="0">
              <a:buNone/>
            </a:pPr>
            <a:endParaRPr lang="en-US">
              <a:solidFill>
                <a:srgbClr val="212529"/>
              </a:solidFill>
              <a:latin typeface="Segoe UI" panose="020B0502040204020203" pitchFamily="34" charset="0"/>
            </a:endParaRPr>
          </a:p>
          <a:p>
            <a:pPr marL="0" indent="0" algn="ctr">
              <a:buNone/>
            </a:pPr>
            <a:r>
              <a:rPr lang="en-US" sz="1800" b="0" i="0">
                <a:solidFill>
                  <a:srgbClr val="212529"/>
                </a:solidFill>
                <a:effectLst/>
                <a:latin typeface="Segoe UI"/>
                <a:cs typeface="Segoe UI"/>
              </a:rPr>
              <a:t>Questions? Please contact the </a:t>
            </a:r>
            <a:r>
              <a:rPr lang="en-US" sz="1800" b="0" i="0" u="sng">
                <a:solidFill>
                  <a:srgbClr val="0078D4"/>
                </a:solidFill>
                <a:effectLst/>
                <a:latin typeface="Segoe UI"/>
                <a:cs typeface="Segoe UI"/>
                <a:hlinkClick r:id="rId8"/>
              </a:rPr>
              <a:t>Microsoft 365 ISV Benefits Service Desk</a:t>
            </a:r>
            <a:r>
              <a:rPr lang="en-US" sz="1800" b="0" i="0">
                <a:solidFill>
                  <a:srgbClr val="212529"/>
                </a:solidFill>
                <a:effectLst/>
                <a:latin typeface="Segoe UI"/>
                <a:cs typeface="Segoe UI"/>
              </a:rPr>
              <a:t>.</a:t>
            </a:r>
            <a:endParaRPr lang="en-US" b="0" i="0">
              <a:solidFill>
                <a:srgbClr val="212529"/>
              </a:solidFill>
              <a:effectLst/>
              <a:latin typeface="Segoe UI"/>
              <a:cs typeface="Segoe UI"/>
            </a:endParaRPr>
          </a:p>
        </p:txBody>
      </p:sp>
      <p:sp>
        <p:nvSpPr>
          <p:cNvPr id="2" name="TextBox 1">
            <a:extLst>
              <a:ext uri="{FF2B5EF4-FFF2-40B4-BE49-F238E27FC236}">
                <a16:creationId xmlns:a16="http://schemas.microsoft.com/office/drawing/2014/main" id="{68049DDF-D9FA-EC30-F644-19B52D9A6143}"/>
              </a:ext>
            </a:extLst>
          </p:cNvPr>
          <p:cNvSpPr txBox="1"/>
          <p:nvPr/>
        </p:nvSpPr>
        <p:spPr>
          <a:xfrm>
            <a:off x="551146" y="1204624"/>
            <a:ext cx="11548464" cy="553998"/>
          </a:xfrm>
          <a:prstGeom prst="rect">
            <a:avLst/>
          </a:prstGeom>
          <a:noFill/>
        </p:spPr>
        <p:txBody>
          <a:bodyPr wrap="square" lIns="0" tIns="0" rIns="0" bIns="0" rtlCol="0">
            <a:spAutoFit/>
          </a:bodyPr>
          <a:lstStyle/>
          <a:p>
            <a:pPr algn="l"/>
            <a:r>
              <a:rPr lang="en-US" sz="3600" spc="-50">
                <a:ln w="3175">
                  <a:noFill/>
                </a:ln>
                <a:latin typeface="+mj-lt"/>
                <a:cs typeface="Segoe UI" pitchFamily="34" charset="0"/>
              </a:rPr>
              <a:t>How to Enroll </a:t>
            </a:r>
          </a:p>
        </p:txBody>
      </p:sp>
    </p:spTree>
    <p:extLst>
      <p:ext uri="{BB962C8B-B14F-4D97-AF65-F5344CB8AC3E}">
        <p14:creationId xmlns:p14="http://schemas.microsoft.com/office/powerpoint/2010/main" val="1935555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693857" y="1060434"/>
            <a:ext cx="3182027" cy="55399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693857" y="2309812"/>
            <a:ext cx="10915531" cy="2994409"/>
          </a:xfrm>
        </p:spPr>
        <p:txBody>
          <a:bodyPr/>
          <a:lstStyle/>
          <a:p>
            <a:pPr>
              <a:lnSpc>
                <a:spcPct val="150000"/>
              </a:lnSpc>
              <a:buClr>
                <a:srgbClr val="373737"/>
              </a:buClr>
              <a:buFont typeface="Wingdings" panose="05000000000000000000" pitchFamily="2" charset="2"/>
              <a:buChar char="§"/>
            </a:pPr>
            <a:r>
              <a:rPr lang="en-US"/>
              <a:t>Microsoft Viva Connections and the Viva Ecosystem</a:t>
            </a:r>
          </a:p>
          <a:p>
            <a:pPr>
              <a:lnSpc>
                <a:spcPct val="150000"/>
              </a:lnSpc>
              <a:buClr>
                <a:srgbClr val="373737"/>
              </a:buClr>
              <a:buFont typeface="Wingdings" panose="05000000000000000000" pitchFamily="2" charset="2"/>
              <a:buChar char="§"/>
            </a:pPr>
            <a:r>
              <a:rPr lang="en-US"/>
              <a:t>What is the Microsoft 365 ISV Benefits Program &amp; Goals</a:t>
            </a:r>
          </a:p>
          <a:p>
            <a:pPr>
              <a:lnSpc>
                <a:spcPct val="150000"/>
              </a:lnSpc>
              <a:buClr>
                <a:srgbClr val="373737"/>
              </a:buClr>
              <a:buFont typeface="Wingdings" panose="05000000000000000000" pitchFamily="2" charset="2"/>
              <a:buChar char="§"/>
            </a:pPr>
            <a:r>
              <a:rPr lang="en-US"/>
              <a:t>Go-To-Market Benefit Highlights</a:t>
            </a:r>
          </a:p>
          <a:p>
            <a:pPr>
              <a:lnSpc>
                <a:spcPct val="150000"/>
              </a:lnSpc>
              <a:buClr>
                <a:srgbClr val="373737"/>
              </a:buClr>
              <a:buFont typeface="Wingdings" panose="05000000000000000000" pitchFamily="2" charset="2"/>
              <a:buChar char="§"/>
            </a:pPr>
            <a:r>
              <a:rPr lang="en-US"/>
              <a:t>How to Enroll</a:t>
            </a:r>
          </a:p>
        </p:txBody>
      </p:sp>
    </p:spTree>
    <p:extLst>
      <p:ext uri="{BB962C8B-B14F-4D97-AF65-F5344CB8AC3E}">
        <p14:creationId xmlns:p14="http://schemas.microsoft.com/office/powerpoint/2010/main" val="635149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FA306-90AD-414C-BFFA-C9913B8DEDD2}"/>
              </a:ext>
            </a:extLst>
          </p:cNvPr>
          <p:cNvSpPr>
            <a:spLocks noGrp="1"/>
          </p:cNvSpPr>
          <p:nvPr>
            <p:ph type="title"/>
          </p:nvPr>
        </p:nvSpPr>
        <p:spPr>
          <a:xfrm>
            <a:off x="588263" y="497541"/>
            <a:ext cx="11018520" cy="430887"/>
          </a:xfrm>
        </p:spPr>
        <p:txBody>
          <a:bodyPr/>
          <a:lstStyle/>
          <a:p>
            <a:r>
              <a:rPr lang="en-US"/>
              <a:t>Hybrid work | A durable trend</a:t>
            </a:r>
          </a:p>
        </p:txBody>
      </p:sp>
      <p:grpSp>
        <p:nvGrpSpPr>
          <p:cNvPr id="44" name="Group 43">
            <a:extLst>
              <a:ext uri="{FF2B5EF4-FFF2-40B4-BE49-F238E27FC236}">
                <a16:creationId xmlns:a16="http://schemas.microsoft.com/office/drawing/2014/main" id="{67EB3624-001E-477A-AFEC-CA63BE6F9BC6}"/>
              </a:ext>
              <a:ext uri="{C183D7F6-B498-43B3-948B-1728B52AA6E4}">
                <adec:decorative xmlns:adec="http://schemas.microsoft.com/office/drawing/2017/decorative" val="1"/>
              </a:ext>
            </a:extLst>
          </p:cNvPr>
          <p:cNvGrpSpPr/>
          <p:nvPr/>
        </p:nvGrpSpPr>
        <p:grpSpPr>
          <a:xfrm>
            <a:off x="7711864" y="1219298"/>
            <a:ext cx="4518236" cy="5422415"/>
            <a:chOff x="8748379" y="1334802"/>
            <a:chExt cx="4223256" cy="5068404"/>
          </a:xfrm>
        </p:grpSpPr>
        <p:pic>
          <p:nvPicPr>
            <p:cNvPr id="45" name="Graphic 44">
              <a:extLst>
                <a:ext uri="{FF2B5EF4-FFF2-40B4-BE49-F238E27FC236}">
                  <a16:creationId xmlns:a16="http://schemas.microsoft.com/office/drawing/2014/main" id="{DECCE896-F1C5-40CA-B8DB-0C58BEA82BE8}"/>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 t="1057" r="30522" b="-861"/>
            <a:stretch/>
          </p:blipFill>
          <p:spPr>
            <a:xfrm>
              <a:off x="8748379" y="1334802"/>
              <a:ext cx="4223256" cy="5068404"/>
            </a:xfrm>
            <a:prstGeom prst="rect">
              <a:avLst/>
            </a:prstGeom>
          </p:spPr>
        </p:pic>
        <p:pic>
          <p:nvPicPr>
            <p:cNvPr id="46" name="Picture 45">
              <a:extLst>
                <a:ext uri="{FF2B5EF4-FFF2-40B4-BE49-F238E27FC236}">
                  <a16:creationId xmlns:a16="http://schemas.microsoft.com/office/drawing/2014/main" id="{47177C31-C571-454D-8683-2D0FF40720B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42840" y="2964029"/>
              <a:ext cx="1470284" cy="1470284"/>
            </a:xfrm>
            <a:prstGeom prst="ellipse">
              <a:avLst/>
            </a:prstGeom>
            <a:effectLst>
              <a:outerShdw blurRad="127000" dist="63500" dir="2700000" algn="ctr" rotWithShape="0">
                <a:prstClr val="black">
                  <a:alpha val="15000"/>
                </a:prstClr>
              </a:outerShdw>
            </a:effectLst>
          </p:spPr>
        </p:pic>
        <p:pic>
          <p:nvPicPr>
            <p:cNvPr id="47" name="Picture Placeholder 14" descr="woman on laptop">
              <a:extLst>
                <a:ext uri="{FF2B5EF4-FFF2-40B4-BE49-F238E27FC236}">
                  <a16:creationId xmlns:a16="http://schemas.microsoft.com/office/drawing/2014/main" id="{331B99C1-DDBA-4EDB-A62F-AF6272D90ABE}"/>
                </a:ext>
              </a:extLst>
            </p:cNvPr>
            <p:cNvPicPr>
              <a:picLocks noChangeAspect="1"/>
            </p:cNvPicPr>
            <p:nvPr/>
          </p:nvPicPr>
          <p:blipFill rotWithShape="1">
            <a:blip r:embed="rId6"/>
            <a:srcRect l="24723" t="1613" r="1755" b="24865"/>
            <a:stretch/>
          </p:blipFill>
          <p:spPr bwMode="ltGray">
            <a:xfrm flipH="1">
              <a:off x="9975731" y="1495333"/>
              <a:ext cx="1470284" cy="1470284"/>
            </a:xfrm>
            <a:prstGeom prst="ellipse">
              <a:avLst/>
            </a:prstGeom>
            <a:ln>
              <a:noFill/>
            </a:ln>
            <a:effectLst/>
          </p:spPr>
        </p:pic>
      </p:grpSp>
      <p:sp>
        <p:nvSpPr>
          <p:cNvPr id="50" name="!!purple round box">
            <a:extLst>
              <a:ext uri="{FF2B5EF4-FFF2-40B4-BE49-F238E27FC236}">
                <a16:creationId xmlns:a16="http://schemas.microsoft.com/office/drawing/2014/main" id="{16FC153D-2B32-44CD-85DC-AB17CD776D0A}"/>
              </a:ext>
              <a:ext uri="{C183D7F6-B498-43B3-948B-1728B52AA6E4}">
                <adec:decorative xmlns:adec="http://schemas.microsoft.com/office/drawing/2017/decorative" val="1"/>
              </a:ext>
            </a:extLst>
          </p:cNvPr>
          <p:cNvSpPr/>
          <p:nvPr/>
        </p:nvSpPr>
        <p:spPr bwMode="auto">
          <a:xfrm>
            <a:off x="588263" y="1552055"/>
            <a:ext cx="7637736" cy="970947"/>
          </a:xfrm>
          <a:prstGeom prst="roundRect">
            <a:avLst>
              <a:gd name="adj" fmla="val 50000"/>
            </a:avLst>
          </a:prstGeom>
          <a:solidFill>
            <a:srgbClr val="0078D4"/>
          </a:solidFill>
          <a:ln>
            <a:noFill/>
            <a:headEnd type="none" w="med" len="med"/>
            <a:tailEnd type="none" w="med" len="med"/>
          </a:ln>
          <a:effectLst>
            <a:outerShdw blurRad="381000" dist="127000" dir="2700000" sx="101000" sy="101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noFill/>
              <a:effectLst/>
              <a:uLnTx/>
              <a:uFillTx/>
              <a:latin typeface="Segoe UI Semibold"/>
              <a:ea typeface="Segoe UI" pitchFamily="34" charset="0"/>
              <a:cs typeface="Segoe UI" pitchFamily="34" charset="0"/>
            </a:endParaRPr>
          </a:p>
        </p:txBody>
      </p:sp>
      <p:sp>
        <p:nvSpPr>
          <p:cNvPr id="51" name="!!purple round box">
            <a:extLst>
              <a:ext uri="{FF2B5EF4-FFF2-40B4-BE49-F238E27FC236}">
                <a16:creationId xmlns:a16="http://schemas.microsoft.com/office/drawing/2014/main" id="{650DC8BB-A8A2-45EC-8DE2-9D2E0159BA90}"/>
              </a:ext>
              <a:ext uri="{C183D7F6-B498-43B3-948B-1728B52AA6E4}">
                <adec:decorative xmlns:adec="http://schemas.microsoft.com/office/drawing/2017/decorative" val="1"/>
              </a:ext>
            </a:extLst>
          </p:cNvPr>
          <p:cNvSpPr/>
          <p:nvPr/>
        </p:nvSpPr>
        <p:spPr bwMode="auto">
          <a:xfrm>
            <a:off x="579027" y="1552055"/>
            <a:ext cx="5884290" cy="970947"/>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893017D5-BF91-480E-9572-A1FE79749EE0}"/>
              </a:ext>
            </a:extLst>
          </p:cNvPr>
          <p:cNvSpPr/>
          <p:nvPr/>
        </p:nvSpPr>
        <p:spPr bwMode="auto">
          <a:xfrm>
            <a:off x="671727" y="1470125"/>
            <a:ext cx="1134808" cy="113480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73</a:t>
            </a:r>
            <a:r>
              <a:rPr kumimoji="0" lang="en-US" sz="24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t>
            </a:r>
            <a:endParaRPr kumimoji="0" lang="en-US" sz="32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sp>
        <p:nvSpPr>
          <p:cNvPr id="52" name="TechIntensity formula">
            <a:extLst>
              <a:ext uri="{FF2B5EF4-FFF2-40B4-BE49-F238E27FC236}">
                <a16:creationId xmlns:a16="http://schemas.microsoft.com/office/drawing/2014/main" id="{5F4175E6-0980-4609-9A91-7B61B86DE3AF}"/>
              </a:ext>
            </a:extLst>
          </p:cNvPr>
          <p:cNvSpPr>
            <a:spLocks/>
          </p:cNvSpPr>
          <p:nvPr/>
        </p:nvSpPr>
        <p:spPr bwMode="auto">
          <a:xfrm>
            <a:off x="1806536" y="1729752"/>
            <a:ext cx="3839854"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tab pos="5087938" algn="l"/>
              </a:tabLst>
              <a:defRPr/>
            </a:pPr>
            <a:r>
              <a:rPr kumimoji="0" lang="en-US" sz="2000" b="0" i="0" u="none" strike="noStrike" kern="1200" cap="none" spc="0" normalizeH="0" baseline="0" noProof="0">
                <a:ln>
                  <a:noFill/>
                </a:ln>
                <a:solidFill>
                  <a:srgbClr val="1A1A1A"/>
                </a:solidFill>
                <a:effectLst/>
                <a:uLnTx/>
                <a:uFillTx/>
                <a:latin typeface="Segoe UI Semibold"/>
                <a:ea typeface="Times New Roman" panose="02020603050405020304" pitchFamily="18" charset="0"/>
                <a:cs typeface="+mn-cs"/>
              </a:rPr>
              <a:t>of employees want flexible remote work options to stay</a:t>
            </a:r>
          </a:p>
        </p:txBody>
      </p:sp>
      <p:sp>
        <p:nvSpPr>
          <p:cNvPr id="55" name="!!purple round box">
            <a:extLst>
              <a:ext uri="{FF2B5EF4-FFF2-40B4-BE49-F238E27FC236}">
                <a16:creationId xmlns:a16="http://schemas.microsoft.com/office/drawing/2014/main" id="{4E696092-4913-4236-8D88-4F6E797A9EBA}"/>
              </a:ext>
              <a:ext uri="{C183D7F6-B498-43B3-948B-1728B52AA6E4}">
                <adec:decorative xmlns:adec="http://schemas.microsoft.com/office/drawing/2017/decorative" val="1"/>
              </a:ext>
            </a:extLst>
          </p:cNvPr>
          <p:cNvSpPr/>
          <p:nvPr/>
        </p:nvSpPr>
        <p:spPr bwMode="auto">
          <a:xfrm>
            <a:off x="588263" y="3245883"/>
            <a:ext cx="7637736" cy="970947"/>
          </a:xfrm>
          <a:prstGeom prst="roundRect">
            <a:avLst>
              <a:gd name="adj" fmla="val 50000"/>
            </a:avLst>
          </a:prstGeom>
          <a:solidFill>
            <a:srgbClr val="3B2E58"/>
          </a:solidFill>
          <a:ln>
            <a:noFill/>
            <a:headEnd type="none" w="med" len="med"/>
            <a:tailEnd type="none" w="med" len="med"/>
          </a:ln>
          <a:effectLst>
            <a:outerShdw blurRad="381000" dist="127000" dir="2700000" sx="101000" sy="101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noFill/>
              <a:effectLst/>
              <a:uLnTx/>
              <a:uFillTx/>
              <a:latin typeface="Segoe UI Semibold"/>
              <a:ea typeface="Segoe UI" pitchFamily="34" charset="0"/>
              <a:cs typeface="Segoe UI" pitchFamily="34" charset="0"/>
            </a:endParaRPr>
          </a:p>
        </p:txBody>
      </p:sp>
      <p:sp>
        <p:nvSpPr>
          <p:cNvPr id="56" name="!!purple round box">
            <a:extLst>
              <a:ext uri="{FF2B5EF4-FFF2-40B4-BE49-F238E27FC236}">
                <a16:creationId xmlns:a16="http://schemas.microsoft.com/office/drawing/2014/main" id="{26A97CB3-680B-413F-A606-E0885C97F74A}"/>
              </a:ext>
              <a:ext uri="{C183D7F6-B498-43B3-948B-1728B52AA6E4}">
                <adec:decorative xmlns:adec="http://schemas.microsoft.com/office/drawing/2017/decorative" val="1"/>
              </a:ext>
            </a:extLst>
          </p:cNvPr>
          <p:cNvSpPr/>
          <p:nvPr/>
        </p:nvSpPr>
        <p:spPr bwMode="auto">
          <a:xfrm>
            <a:off x="588263" y="3245883"/>
            <a:ext cx="6535338" cy="970947"/>
          </a:xfrm>
          <a:prstGeom prst="roundRect">
            <a:avLst>
              <a:gd name="adj"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8" name="Oval 57">
            <a:extLst>
              <a:ext uri="{FF2B5EF4-FFF2-40B4-BE49-F238E27FC236}">
                <a16:creationId xmlns:a16="http://schemas.microsoft.com/office/drawing/2014/main" id="{B3BEF742-2A3D-40E5-A248-71D510028BE1}"/>
              </a:ext>
            </a:extLst>
          </p:cNvPr>
          <p:cNvSpPr/>
          <p:nvPr/>
        </p:nvSpPr>
        <p:spPr bwMode="auto">
          <a:xfrm>
            <a:off x="671727" y="3163953"/>
            <a:ext cx="1134808" cy="113480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80</a:t>
            </a: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3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7" name="TechIntensity formula">
            <a:extLst>
              <a:ext uri="{FF2B5EF4-FFF2-40B4-BE49-F238E27FC236}">
                <a16:creationId xmlns:a16="http://schemas.microsoft.com/office/drawing/2014/main" id="{C22644A3-0625-4ABF-B563-3A4651F7504C}"/>
              </a:ext>
            </a:extLst>
          </p:cNvPr>
          <p:cNvSpPr>
            <a:spLocks/>
          </p:cNvSpPr>
          <p:nvPr/>
        </p:nvSpPr>
        <p:spPr bwMode="auto">
          <a:xfrm>
            <a:off x="1806535" y="3423580"/>
            <a:ext cx="4888729"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tab pos="5087938" algn="l"/>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of leaders say they plan to make major changes to their flexible work policies</a:t>
            </a:r>
          </a:p>
        </p:txBody>
      </p:sp>
      <p:sp>
        <p:nvSpPr>
          <p:cNvPr id="60" name="!!purple round box">
            <a:extLst>
              <a:ext uri="{FF2B5EF4-FFF2-40B4-BE49-F238E27FC236}">
                <a16:creationId xmlns:a16="http://schemas.microsoft.com/office/drawing/2014/main" id="{C184D6D2-9F16-4157-9CF0-2D777707C5C7}"/>
              </a:ext>
              <a:ext uri="{C183D7F6-B498-43B3-948B-1728B52AA6E4}">
                <adec:decorative xmlns:adec="http://schemas.microsoft.com/office/drawing/2017/decorative" val="1"/>
              </a:ext>
            </a:extLst>
          </p:cNvPr>
          <p:cNvSpPr/>
          <p:nvPr/>
        </p:nvSpPr>
        <p:spPr bwMode="auto">
          <a:xfrm>
            <a:off x="588263" y="4939710"/>
            <a:ext cx="7637736" cy="970947"/>
          </a:xfrm>
          <a:prstGeom prst="roundRect">
            <a:avLst>
              <a:gd name="adj" fmla="val 50000"/>
            </a:avLst>
          </a:prstGeom>
          <a:solidFill>
            <a:srgbClr val="243A5E"/>
          </a:solidFill>
          <a:ln>
            <a:noFill/>
            <a:headEnd type="none" w="med" len="med"/>
            <a:tailEnd type="none" w="med" len="med"/>
          </a:ln>
          <a:effectLst>
            <a:outerShdw blurRad="381000" dist="127000" dir="2700000" sx="101000" sy="101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noFill/>
              <a:effectLst/>
              <a:uLnTx/>
              <a:uFillTx/>
              <a:latin typeface="Segoe UI Semibold"/>
              <a:ea typeface="Segoe UI" pitchFamily="34" charset="0"/>
              <a:cs typeface="Segoe UI" pitchFamily="34" charset="0"/>
            </a:endParaRPr>
          </a:p>
        </p:txBody>
      </p:sp>
      <p:sp>
        <p:nvSpPr>
          <p:cNvPr id="61" name="!!purple round box">
            <a:extLst>
              <a:ext uri="{FF2B5EF4-FFF2-40B4-BE49-F238E27FC236}">
                <a16:creationId xmlns:a16="http://schemas.microsoft.com/office/drawing/2014/main" id="{28A84205-1D8D-4D6D-BB7C-639456E6C37B}"/>
              </a:ext>
              <a:ext uri="{C183D7F6-B498-43B3-948B-1728B52AA6E4}">
                <adec:decorative xmlns:adec="http://schemas.microsoft.com/office/drawing/2017/decorative" val="1"/>
              </a:ext>
            </a:extLst>
          </p:cNvPr>
          <p:cNvSpPr/>
          <p:nvPr/>
        </p:nvSpPr>
        <p:spPr bwMode="auto">
          <a:xfrm>
            <a:off x="588263" y="4939710"/>
            <a:ext cx="5727914" cy="970947"/>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p>
            <a:pPr marL="914400" marR="0" lvl="0" indent="0" algn="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Oval 62">
            <a:extLst>
              <a:ext uri="{FF2B5EF4-FFF2-40B4-BE49-F238E27FC236}">
                <a16:creationId xmlns:a16="http://schemas.microsoft.com/office/drawing/2014/main" id="{18C6A3A0-8B0A-4A13-93D4-B51425736A1F}"/>
              </a:ext>
            </a:extLst>
          </p:cNvPr>
          <p:cNvSpPr/>
          <p:nvPr/>
        </p:nvSpPr>
        <p:spPr bwMode="auto">
          <a:xfrm>
            <a:off x="671727" y="4857780"/>
            <a:ext cx="1134808" cy="113480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67</a:t>
            </a: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3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2" name="TechIntensity formula">
            <a:extLst>
              <a:ext uri="{FF2B5EF4-FFF2-40B4-BE49-F238E27FC236}">
                <a16:creationId xmlns:a16="http://schemas.microsoft.com/office/drawing/2014/main" id="{6F775070-0688-4EA0-9D76-AB6D7005B1AE}"/>
              </a:ext>
            </a:extLst>
          </p:cNvPr>
          <p:cNvSpPr>
            <a:spLocks/>
          </p:cNvSpPr>
          <p:nvPr/>
        </p:nvSpPr>
        <p:spPr bwMode="auto">
          <a:xfrm>
            <a:off x="1806535" y="5117407"/>
            <a:ext cx="4555397"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tab pos="5087938" algn="l"/>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of employees want more in-person work or collaboration post-pandemic </a:t>
            </a:r>
          </a:p>
        </p:txBody>
      </p:sp>
      <p:sp>
        <p:nvSpPr>
          <p:cNvPr id="3" name="TextBox 1">
            <a:extLst>
              <a:ext uri="{FF2B5EF4-FFF2-40B4-BE49-F238E27FC236}">
                <a16:creationId xmlns:a16="http://schemas.microsoft.com/office/drawing/2014/main" id="{455749AB-9979-4AC0-8B20-940B43D76601}"/>
              </a:ext>
            </a:extLst>
          </p:cNvPr>
          <p:cNvSpPr txBox="1"/>
          <p:nvPr/>
        </p:nvSpPr>
        <p:spPr>
          <a:xfrm>
            <a:off x="588263" y="6621966"/>
            <a:ext cx="5804452"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Microsoft Work Trend Index: 2021 Annual Report</a:t>
            </a:r>
          </a:p>
        </p:txBody>
      </p:sp>
    </p:spTree>
    <p:extLst>
      <p:ext uri="{BB962C8B-B14F-4D97-AF65-F5344CB8AC3E}">
        <p14:creationId xmlns:p14="http://schemas.microsoft.com/office/powerpoint/2010/main" val="29753732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5898-2580-4893-8A4C-AA78DEE2AFC8}"/>
              </a:ext>
            </a:extLst>
          </p:cNvPr>
          <p:cNvSpPr>
            <a:spLocks noGrp="1"/>
          </p:cNvSpPr>
          <p:nvPr>
            <p:ph type="title"/>
          </p:nvPr>
        </p:nvSpPr>
        <p:spPr>
          <a:xfrm>
            <a:off x="588263" y="497541"/>
            <a:ext cx="11018520" cy="430887"/>
          </a:xfrm>
        </p:spPr>
        <p:txBody>
          <a:bodyPr/>
          <a:lstStyle/>
          <a:p>
            <a:r>
              <a:rPr lang="en-US"/>
              <a:t>Challenges</a:t>
            </a:r>
          </a:p>
        </p:txBody>
      </p:sp>
      <p:pic>
        <p:nvPicPr>
          <p:cNvPr id="3" name="Graphic 2">
            <a:extLst>
              <a:ext uri="{FF2B5EF4-FFF2-40B4-BE49-F238E27FC236}">
                <a16:creationId xmlns:a16="http://schemas.microsoft.com/office/drawing/2014/main" id="{23C651A4-AB6B-45F9-9471-DFE34DC64C7F}"/>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 t="17181" r="39596" b="-860"/>
          <a:stretch/>
        </p:blipFill>
        <p:spPr>
          <a:xfrm>
            <a:off x="5316478" y="0"/>
            <a:ext cx="7401340" cy="8566117"/>
          </a:xfrm>
          <a:prstGeom prst="rect">
            <a:avLst/>
          </a:prstGeom>
        </p:spPr>
      </p:pic>
      <p:pic>
        <p:nvPicPr>
          <p:cNvPr id="4" name="Picture 3">
            <a:extLst>
              <a:ext uri="{FF2B5EF4-FFF2-40B4-BE49-F238E27FC236}">
                <a16:creationId xmlns:a16="http://schemas.microsoft.com/office/drawing/2014/main" id="{7719CCA1-5031-43D8-9C31-C135D324464D}"/>
              </a:ex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780" r="1"/>
          <a:stretch/>
        </p:blipFill>
        <p:spPr>
          <a:xfrm>
            <a:off x="6362700" y="585787"/>
            <a:ext cx="5245100" cy="5682597"/>
          </a:xfrm>
          <a:prstGeom prst="rect">
            <a:avLst/>
          </a:prstGeom>
        </p:spPr>
      </p:pic>
      <p:sp>
        <p:nvSpPr>
          <p:cNvPr id="5" name="Title 3">
            <a:extLst>
              <a:ext uri="{FF2B5EF4-FFF2-40B4-BE49-F238E27FC236}">
                <a16:creationId xmlns:a16="http://schemas.microsoft.com/office/drawing/2014/main" id="{DF97AD7B-94BA-4145-B852-B20185825794}"/>
              </a:ext>
            </a:extLst>
          </p:cNvPr>
          <p:cNvSpPr txBox="1">
            <a:spLocks/>
          </p:cNvSpPr>
          <p:nvPr/>
        </p:nvSpPr>
        <p:spPr>
          <a:xfrm>
            <a:off x="588263" y="1327728"/>
            <a:ext cx="410069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People feel disconnected</a:t>
            </a:r>
            <a:br>
              <a:rPr kumimoji="0" lang="en-US" sz="1400" b="0" i="0" u="none" strike="noStrike" kern="1200" cap="none" spc="-50" normalizeH="0" baseline="0" noProof="0">
                <a:ln w="3175">
                  <a:noFill/>
                </a:ln>
                <a:solidFill>
                  <a:srgbClr val="1A1A1A"/>
                </a:solidFill>
                <a:effectLst/>
                <a:uLnTx/>
                <a:uFillTx/>
                <a:latin typeface="Segoe UI Semibold"/>
                <a:ea typeface="+mn-ea"/>
                <a:cs typeface="Segoe UI" pitchFamily="34" charset="0"/>
              </a:rPr>
            </a:br>
            <a:r>
              <a:rPr kumimoji="0" lang="en-US" sz="1200" b="0" i="0" u="none" strike="noStrike" kern="1200" cap="none" spc="0" normalizeH="0" baseline="0" noProof="0">
                <a:ln w="3175">
                  <a:noFill/>
                </a:ln>
                <a:solidFill>
                  <a:srgbClr val="1A1A1A"/>
                </a:solidFill>
                <a:effectLst/>
                <a:uLnTx/>
                <a:uFillTx/>
                <a:latin typeface="Segoe UI"/>
                <a:ea typeface="+mn-ea"/>
                <a:cs typeface="Segoe UI" pitchFamily="34" charset="0"/>
              </a:rPr>
              <a:t>Nearly</a:t>
            </a:r>
            <a:r>
              <a:rPr kumimoji="0" lang="en-US" sz="1200" b="1" i="0" u="none" strike="noStrike" kern="1200" cap="none" spc="0" normalizeH="0" baseline="0" noProof="0">
                <a:ln w="3175">
                  <a:noFill/>
                </a:ln>
                <a:solidFill>
                  <a:srgbClr val="1A1A1A"/>
                </a:solidFill>
                <a:effectLst/>
                <a:uLnTx/>
                <a:uFillTx/>
                <a:latin typeface="Segoe UI"/>
                <a:ea typeface="+mn-ea"/>
                <a:cs typeface="Segoe UI" pitchFamily="34" charset="0"/>
              </a:rPr>
              <a:t> 60% </a:t>
            </a:r>
            <a:r>
              <a:rPr kumimoji="0" lang="en-US" sz="1200" b="0" i="0" u="none" strike="noStrike" kern="1200" cap="none" spc="0" normalizeH="0" baseline="0" noProof="0">
                <a:ln w="3175">
                  <a:noFill/>
                </a:ln>
                <a:solidFill>
                  <a:srgbClr val="1A1A1A"/>
                </a:solidFill>
                <a:effectLst/>
                <a:uLnTx/>
                <a:uFillTx/>
                <a:latin typeface="Segoe UI"/>
                <a:ea typeface="Calibri" panose="020F0502020204030204" pitchFamily="34" charset="0"/>
                <a:cs typeface="Segoe UI" pitchFamily="34" charset="0"/>
              </a:rPr>
              <a:t>of people say they feel less connected to their team after shifting to remote work.</a:t>
            </a:r>
            <a:r>
              <a:rPr kumimoji="0" lang="en-US" sz="1200" b="0" i="0" u="none" strike="noStrike" kern="1200" cap="none" spc="0" normalizeH="0" baseline="30000" noProof="0">
                <a:ln w="3175">
                  <a:noFill/>
                </a:ln>
                <a:solidFill>
                  <a:srgbClr val="1A1A1A"/>
                </a:solidFill>
                <a:effectLst/>
                <a:uLnTx/>
                <a:uFillTx/>
                <a:latin typeface="Segoe UI"/>
                <a:ea typeface="Calibri" panose="020F0502020204030204" pitchFamily="34" charset="0"/>
                <a:cs typeface="Segoe UI" pitchFamily="34" charset="0"/>
              </a:rPr>
              <a:t>1</a:t>
            </a:r>
            <a:endParaRPr kumimoji="0" lang="en-US" sz="1400" b="0" i="0" u="none" strike="noStrike" kern="1200" cap="none" spc="0" normalizeH="0" baseline="30000" noProof="0">
              <a:ln w="3175">
                <a:noFill/>
              </a:ln>
              <a:solidFill>
                <a:srgbClr val="1A1A1A"/>
              </a:solidFill>
              <a:effectLst/>
              <a:uLnTx/>
              <a:uFillTx/>
              <a:latin typeface="Segoe UI"/>
              <a:ea typeface="+mn-ea"/>
              <a:cs typeface="Segoe UI" pitchFamily="34" charset="0"/>
            </a:endParaRPr>
          </a:p>
        </p:txBody>
      </p:sp>
      <p:sp>
        <p:nvSpPr>
          <p:cNvPr id="6" name="Title 1">
            <a:extLst>
              <a:ext uri="{FF2B5EF4-FFF2-40B4-BE49-F238E27FC236}">
                <a16:creationId xmlns:a16="http://schemas.microsoft.com/office/drawing/2014/main" id="{B419C53C-D112-4AFB-BEAB-75544FC7A3E9}"/>
              </a:ext>
            </a:extLst>
          </p:cNvPr>
          <p:cNvSpPr txBox="1">
            <a:spLocks/>
          </p:cNvSpPr>
          <p:nvPr/>
        </p:nvSpPr>
        <p:spPr>
          <a:xfrm>
            <a:off x="588263" y="2282959"/>
            <a:ext cx="4206461" cy="61555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49" baseline="0">
                <a:ln w="3175">
                  <a:noFill/>
                </a:ln>
                <a:solidFill>
                  <a:srgbClr val="000000"/>
                </a:soli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Burnout is a global problem</a:t>
            </a:r>
            <a:endParaRPr kumimoji="0" lang="en-MU" sz="16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solidFill>
                  <a:srgbClr val="1A1A1A"/>
                </a:solidFill>
                <a:effectLst/>
                <a:uLnTx/>
                <a:uFillTx/>
                <a:latin typeface="Segoe UI"/>
                <a:ea typeface="+mn-ea"/>
                <a:cs typeface="Segoe UI" pitchFamily="34" charset="0"/>
              </a:rPr>
              <a:t>85% </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say wellbeing has declined</a:t>
            </a:r>
            <a:r>
              <a:rPr kumimoji="0" lang="en-MU"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 and </a:t>
            </a:r>
            <a:r>
              <a:rPr kumimoji="0" lang="en-US" sz="1200" b="1"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56% </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say job demands have increased.</a:t>
            </a:r>
            <a:r>
              <a:rPr kumimoji="0" lang="en-US" sz="1200" b="0" i="0" u="none" strike="noStrike" kern="1200" cap="none" spc="0" normalizeH="0" baseline="30000" noProof="0">
                <a:ln w="3175">
                  <a:noFill/>
                </a:ln>
                <a:solidFill>
                  <a:srgbClr val="1A1A1A"/>
                </a:solidFill>
                <a:effectLst/>
                <a:uLnTx/>
                <a:uFillTx/>
                <a:latin typeface="Segoe UI"/>
                <a:ea typeface="+mn-ea"/>
                <a:cs typeface="Segoe UI Semilight" panose="020B0402040204020203" pitchFamily="34" charset="0"/>
              </a:rPr>
              <a:t>2</a:t>
            </a:r>
          </a:p>
        </p:txBody>
      </p:sp>
      <p:sp>
        <p:nvSpPr>
          <p:cNvPr id="7" name="Title 1">
            <a:extLst>
              <a:ext uri="{FF2B5EF4-FFF2-40B4-BE49-F238E27FC236}">
                <a16:creationId xmlns:a16="http://schemas.microsoft.com/office/drawing/2014/main" id="{39B143F1-E1A7-4578-BD78-D324E9787CFA}"/>
              </a:ext>
            </a:extLst>
          </p:cNvPr>
          <p:cNvSpPr txBox="1">
            <a:spLocks/>
          </p:cNvSpPr>
          <p:nvPr/>
        </p:nvSpPr>
        <p:spPr>
          <a:xfrm>
            <a:off x="588263" y="3176634"/>
            <a:ext cx="4206461" cy="86177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49" baseline="0">
                <a:ln w="3175">
                  <a:noFill/>
                </a:ln>
                <a:solidFill>
                  <a:srgbClr val="000000"/>
                </a:soli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People spend about an hour per day searching for or recreating information</a:t>
            </a:r>
            <a:endParaRPr kumimoji="0" lang="en-MU" sz="16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Using multiple tools drives context switching, drains productivity and creates frustration.</a:t>
            </a:r>
            <a:r>
              <a:rPr kumimoji="0" lang="en-US" sz="1200" b="0" i="0" u="none" strike="noStrike" kern="1200" cap="none" spc="0" normalizeH="0" baseline="30000" noProof="0">
                <a:ln w="3175">
                  <a:noFill/>
                </a:ln>
                <a:solidFill>
                  <a:srgbClr val="1A1A1A"/>
                </a:solidFill>
                <a:effectLst/>
                <a:uLnTx/>
                <a:uFillTx/>
                <a:latin typeface="Segoe UI"/>
                <a:ea typeface="+mn-ea"/>
                <a:cs typeface="Segoe UI Semilight" panose="020B0402040204020203" pitchFamily="34" charset="0"/>
              </a:rPr>
              <a:t>3</a:t>
            </a:r>
            <a:endParaRPr kumimoji="0" lang="en-MU" sz="1200" b="0" i="0" u="none" strike="noStrike" kern="1200" cap="none" spc="0" normalizeH="0" baseline="30000" noProof="0">
              <a:ln w="3175">
                <a:noFill/>
              </a:ln>
              <a:solidFill>
                <a:srgbClr val="1A1A1A"/>
              </a:solidFill>
              <a:effectLst/>
              <a:uLnTx/>
              <a:uFillTx/>
              <a:latin typeface="Segoe UI"/>
              <a:ea typeface="+mn-ea"/>
              <a:cs typeface="Segoe UI Semilight" panose="020B0402040204020203" pitchFamily="34" charset="0"/>
            </a:endParaRPr>
          </a:p>
        </p:txBody>
      </p:sp>
      <p:sp>
        <p:nvSpPr>
          <p:cNvPr id="8" name="Title 11">
            <a:extLst>
              <a:ext uri="{FF2B5EF4-FFF2-40B4-BE49-F238E27FC236}">
                <a16:creationId xmlns:a16="http://schemas.microsoft.com/office/drawing/2014/main" id="{1CB8FCD8-394F-4A59-A649-ACB62A21DE17}"/>
              </a:ext>
            </a:extLst>
          </p:cNvPr>
          <p:cNvSpPr txBox="1">
            <a:spLocks/>
          </p:cNvSpPr>
          <p:nvPr/>
        </p:nvSpPr>
        <p:spPr>
          <a:xfrm>
            <a:off x="588263" y="4347308"/>
            <a:ext cx="4334611" cy="61555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49" baseline="0">
                <a:ln w="3175">
                  <a:noFill/>
                </a:ln>
                <a:solidFill>
                  <a:srgbClr val="000000"/>
                </a:soli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MU" sz="1600" b="0" i="0" u="none" strike="noStrike" kern="1200" cap="none" spc="0" normalizeH="0" baseline="0" noProof="0">
                <a:ln w="3175">
                  <a:noFill/>
                </a:ln>
                <a:solidFill>
                  <a:srgbClr val="8661C5"/>
                </a:solidFill>
                <a:effectLst/>
                <a:uLnTx/>
                <a:uFillTx/>
                <a:latin typeface="Segoe UI Semibold"/>
                <a:ea typeface="+mn-ea"/>
                <a:cs typeface="Segoe UI" pitchFamily="34" charset="0"/>
              </a:rPr>
              <a:t>CEOs are concerned about talent and skills</a:t>
            </a:r>
            <a:endParaRPr kumimoji="0" lang="en-MU" sz="1600" b="0" i="0" u="none" strike="noStrike" kern="1200" cap="none" spc="-49" normalizeH="0" baseline="0" noProof="0">
              <a:ln w="3175">
                <a:noFill/>
              </a:ln>
              <a:solidFill>
                <a:srgbClr val="1A1A1A"/>
              </a:soli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79% </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of CEOs worldwide</a:t>
            </a:r>
            <a:r>
              <a:rPr kumimoji="0" lang="en-MU"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 </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are concerned that a lack of essential skills in their workforce is a barrier to future </a:t>
            </a:r>
            <a:r>
              <a:rPr kumimoji="0" lang="en-US" sz="11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growth</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a:t>
            </a:r>
            <a:r>
              <a:rPr kumimoji="0" lang="en-US" sz="1200" b="0" i="0" u="none" strike="noStrike" kern="1200" cap="none" spc="0" normalizeH="0" baseline="30000" noProof="0">
                <a:ln w="3175">
                  <a:noFill/>
                </a:ln>
                <a:solidFill>
                  <a:srgbClr val="1A1A1A"/>
                </a:solidFill>
                <a:effectLst/>
                <a:uLnTx/>
                <a:uFillTx/>
                <a:latin typeface="Segoe UI"/>
                <a:ea typeface="+mn-ea"/>
                <a:cs typeface="Segoe UI Semilight" panose="020B0402040204020203" pitchFamily="34" charset="0"/>
              </a:rPr>
              <a:t>4</a:t>
            </a:r>
            <a:endParaRPr kumimoji="0" lang="en-US" sz="1400" b="0" i="0" u="none" strike="noStrike" kern="1200" cap="none" spc="0" normalizeH="0" baseline="30000" noProof="0">
              <a:ln w="3175">
                <a:noFill/>
              </a:ln>
              <a:solidFill>
                <a:srgbClr val="1A1A1A"/>
              </a:solidFill>
              <a:effectLst/>
              <a:uLnTx/>
              <a:uFillTx/>
              <a:latin typeface="Segoe UI"/>
              <a:ea typeface="+mn-ea"/>
              <a:cs typeface="Segoe UI Semilight" panose="020B0402040204020203" pitchFamily="34" charset="0"/>
            </a:endParaRPr>
          </a:p>
        </p:txBody>
      </p:sp>
      <p:sp>
        <p:nvSpPr>
          <p:cNvPr id="9" name="Title 3" hidden="1">
            <a:extLst>
              <a:ext uri="{FF2B5EF4-FFF2-40B4-BE49-F238E27FC236}">
                <a16:creationId xmlns:a16="http://schemas.microsoft.com/office/drawing/2014/main" id="{B8CF6CC5-187E-413F-A8C1-D57D529F7350}"/>
              </a:ext>
            </a:extLst>
          </p:cNvPr>
          <p:cNvSpPr txBox="1">
            <a:spLocks/>
          </p:cNvSpPr>
          <p:nvPr/>
        </p:nvSpPr>
        <p:spPr>
          <a:xfrm>
            <a:off x="588263" y="5240981"/>
            <a:ext cx="4206461" cy="821889"/>
          </a:xfrm>
          <a:prstGeom prst="rect">
            <a:avLst/>
          </a:prstGeom>
        </p:spPr>
        <p:txBody>
          <a:bodyPr lIns="0"/>
          <a:lstStyle>
            <a:lvl1pPr algn="l" defTabSz="93275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l" defTabSz="932753" rtl="0" eaLnBrk="1" fontAlgn="auto" latinLnBrk="0" hangingPunct="1">
              <a:lnSpc>
                <a:spcPct val="100000"/>
              </a:lnSpc>
              <a:spcBef>
                <a:spcPct val="0"/>
              </a:spcBef>
              <a:spcAft>
                <a:spcPts val="0"/>
              </a:spcAft>
              <a:buClrTx/>
              <a:buSzTx/>
              <a:buFontTx/>
              <a:buNone/>
              <a:tabLst/>
              <a:defRPr/>
            </a:pPr>
            <a:r>
              <a:rPr kumimoji="0" lang="en-MU" sz="1600" b="0" i="0" u="none" strike="noStrike" kern="1200" cap="none" spc="0" normalizeH="0" baseline="0" noProof="0">
                <a:ln w="3175">
                  <a:noFill/>
                </a:ln>
                <a:solidFill>
                  <a:srgbClr val="8661C5"/>
                </a:solidFill>
                <a:effectLst/>
                <a:uLnTx/>
                <a:uFillTx/>
                <a:latin typeface="Segoe UI Semibold"/>
                <a:ea typeface="+mn-ea"/>
                <a:cs typeface="Segoe UI" pitchFamily="34" charset="0"/>
              </a:rPr>
              <a:t>Too many apps disrupting workflows</a:t>
            </a:r>
            <a:endParaRPr kumimoji="0" lang="en-MU" sz="16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The average organization now has over </a:t>
            </a:r>
            <a:r>
              <a:rPr kumimoji="0" lang="en-US" sz="1200" b="1"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200 </a:t>
            </a:r>
            <a:r>
              <a:rPr kumimoji="0" lang="en-US" sz="1200" b="0" i="0" u="none" strike="noStrike" kern="1200" cap="none" spc="0" normalizeH="0" baseline="0" noProof="0">
                <a:ln w="3175">
                  <a:noFill/>
                </a:ln>
                <a:solidFill>
                  <a:srgbClr val="1A1A1A"/>
                </a:solidFill>
                <a:effectLst/>
                <a:uLnTx/>
                <a:uFillTx/>
                <a:latin typeface="Segoe UI"/>
                <a:ea typeface="+mn-ea"/>
                <a:cs typeface="Segoe UI Semilight" panose="020B0402040204020203" pitchFamily="34" charset="0"/>
              </a:rPr>
              <a:t>work-related apps their employees need to use to get work done. </a:t>
            </a:r>
          </a:p>
        </p:txBody>
      </p:sp>
      <p:sp>
        <p:nvSpPr>
          <p:cNvPr id="11" name="TextBox 10">
            <a:extLst>
              <a:ext uri="{FF2B5EF4-FFF2-40B4-BE49-F238E27FC236}">
                <a16:creationId xmlns:a16="http://schemas.microsoft.com/office/drawing/2014/main" id="{1520EA94-75C9-4A95-87F3-3B4E77DD242E}"/>
              </a:ext>
            </a:extLst>
          </p:cNvPr>
          <p:cNvSpPr txBox="1"/>
          <p:nvPr/>
        </p:nvSpPr>
        <p:spPr>
          <a:xfrm>
            <a:off x="588263" y="6163901"/>
            <a:ext cx="7046752" cy="646331"/>
          </a:xfrm>
          <a:prstGeom prst="rect">
            <a:avLst/>
          </a:prstGeom>
          <a:noFill/>
        </p:spPr>
        <p:txBody>
          <a:bodyPr wrap="square" lIns="0" r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1A1A1A"/>
                </a:solidFill>
                <a:effectLst/>
                <a:uLnTx/>
                <a:uFillTx/>
                <a:latin typeface="Segoe UI"/>
                <a:ea typeface="Calibri" panose="020F0502020204030204" pitchFamily="34" charset="0"/>
                <a:cs typeface="+mn-cs"/>
              </a:rPr>
              <a:t>1</a:t>
            </a:r>
            <a:r>
              <a:rPr kumimoji="0" lang="en-US" sz="900" b="0" i="0" u="none" strike="noStrike" kern="1200" cap="none" spc="0" normalizeH="0" baseline="0" noProof="0">
                <a:ln>
                  <a:noFill/>
                </a:ln>
                <a:solidFill>
                  <a:srgbClr val="1A1A1A"/>
                </a:solidFill>
                <a:effectLst/>
                <a:uLnTx/>
                <a:uFillTx/>
                <a:latin typeface="Segoe UI"/>
                <a:ea typeface="Calibri" panose="020F0502020204030204" pitchFamily="34" charset="0"/>
                <a:cs typeface="+mn-cs"/>
              </a:rPr>
              <a:t>Microsoft Work Trend Index: 2020 Annual Report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1A1A1A"/>
                </a:solidFill>
                <a:effectLst/>
                <a:uLnTx/>
                <a:uFillTx/>
                <a:latin typeface="Segoe UI"/>
                <a:ea typeface="+mn-ea"/>
                <a:cs typeface="+mn-cs"/>
              </a:rPr>
              <a:t>2</a:t>
            </a:r>
            <a:r>
              <a:rPr kumimoji="0" lang="en-US" sz="900" b="0" i="0" u="none" strike="noStrike" kern="1200" cap="none" spc="0" normalizeH="0" baseline="0" noProof="0">
                <a:ln>
                  <a:noFill/>
                </a:ln>
                <a:solidFill>
                  <a:srgbClr val="1A1A1A"/>
                </a:solidFill>
                <a:effectLst/>
                <a:uLnTx/>
                <a:uFillTx/>
                <a:latin typeface="Segoe UI"/>
                <a:ea typeface="+mn-ea"/>
                <a:cs typeface="+mn-cs"/>
              </a:rPr>
              <a:t>Jennifer Moss, Beyond Burned Out, Harvard Business Review, February 10, 2021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1A1A1A"/>
                </a:solidFill>
                <a:effectLst/>
                <a:uLnTx/>
                <a:uFillTx/>
                <a:latin typeface="Segoe UI"/>
                <a:ea typeface="+mn-ea"/>
                <a:cs typeface="+mn-cs"/>
              </a:rPr>
              <a:t>3</a:t>
            </a:r>
            <a:r>
              <a:rPr kumimoji="0" lang="en-US" sz="900" b="0" i="0" u="none" strike="noStrike" kern="1200" cap="none" spc="0" normalizeH="0" baseline="0" noProof="0">
                <a:ln>
                  <a:noFill/>
                </a:ln>
                <a:solidFill>
                  <a:srgbClr val="1A1A1A"/>
                </a:solidFill>
                <a:effectLst/>
                <a:uLnTx/>
                <a:uFillTx/>
                <a:latin typeface="Segoe UI"/>
                <a:ea typeface="+mn-ea"/>
                <a:cs typeface="+mn-cs"/>
              </a:rPr>
              <a:t>Spiceworks/Ziff Davis survey commissioned by Microsoft, 2021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1A1A1A"/>
                </a:solidFill>
                <a:effectLst/>
                <a:uLnTx/>
                <a:uFillTx/>
                <a:latin typeface="Segoe UI"/>
                <a:ea typeface="+mn-ea"/>
                <a:cs typeface="+mn-cs"/>
              </a:rPr>
              <a:t>4</a:t>
            </a:r>
            <a:r>
              <a:rPr kumimoji="0" lang="en-US" sz="900" b="0" i="0" u="none" strike="noStrike" kern="1200" cap="none" spc="0" normalizeH="0" baseline="0" noProof="0">
                <a:ln>
                  <a:noFill/>
                </a:ln>
                <a:solidFill>
                  <a:srgbClr val="1A1A1A"/>
                </a:solidFill>
                <a:effectLst/>
                <a:uLnTx/>
                <a:uFillTx/>
                <a:latin typeface="Segoe UI"/>
                <a:ea typeface="+mn-ea"/>
                <a:cs typeface="+mn-cs"/>
              </a:rPr>
              <a:t>PwC CEO Survey, 2019</a:t>
            </a:r>
          </a:p>
        </p:txBody>
      </p:sp>
    </p:spTree>
    <p:extLst>
      <p:ext uri="{BB962C8B-B14F-4D97-AF65-F5344CB8AC3E}">
        <p14:creationId xmlns:p14="http://schemas.microsoft.com/office/powerpoint/2010/main" val="3786014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3A9E55B9-5941-4604-B420-BFBAC6655B26}"/>
              </a:ext>
              <a:ext uri="{C183D7F6-B498-43B3-948B-1728B52AA6E4}">
                <adec:decorative xmlns:adec="http://schemas.microsoft.com/office/drawing/2017/decorative" val="1"/>
              </a:ext>
            </a:extLst>
          </p:cNvPr>
          <p:cNvSpPr/>
          <p:nvPr/>
        </p:nvSpPr>
        <p:spPr bwMode="auto">
          <a:xfrm>
            <a:off x="3606674" y="1811086"/>
            <a:ext cx="4137908" cy="1592846"/>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FB97B2E-3054-4FA5-B9D0-DC4A9F55320A}"/>
              </a:ext>
              <a:ext uri="{C183D7F6-B498-43B3-948B-1728B52AA6E4}">
                <adec:decorative xmlns:adec="http://schemas.microsoft.com/office/drawing/2017/decorative" val="1"/>
              </a:ext>
            </a:extLst>
          </p:cNvPr>
          <p:cNvSpPr/>
          <p:nvPr/>
        </p:nvSpPr>
        <p:spPr bwMode="auto">
          <a:xfrm>
            <a:off x="263525" y="1811086"/>
            <a:ext cx="2545062" cy="1642983"/>
          </a:xfrm>
          <a:prstGeom prst="roundRect">
            <a:avLst>
              <a:gd name="adj" fmla="val 50000"/>
            </a:avLst>
          </a:prstGeom>
          <a:solidFill>
            <a:srgbClr val="91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7776E694-2450-426C-9954-B5906E0DBEA4}"/>
              </a:ext>
            </a:extLst>
          </p:cNvPr>
          <p:cNvSpPr>
            <a:spLocks noGrp="1"/>
          </p:cNvSpPr>
          <p:nvPr>
            <p:ph type="title"/>
          </p:nvPr>
        </p:nvSpPr>
        <p:spPr>
          <a:xfrm>
            <a:off x="588263" y="497541"/>
            <a:ext cx="11018520" cy="430887"/>
          </a:xfrm>
        </p:spPr>
        <p:txBody>
          <a:bodyPr/>
          <a:lstStyle/>
          <a:p>
            <a:r>
              <a:rPr lang="en-US"/>
              <a:t>The driving force for any business is </a:t>
            </a:r>
            <a:r>
              <a:rPr lang="en-US">
                <a:solidFill>
                  <a:srgbClr val="8661C5"/>
                </a:solidFill>
              </a:rPr>
              <a:t>its people</a:t>
            </a:r>
            <a:r>
              <a:rPr lang="en-US"/>
              <a:t>.</a:t>
            </a:r>
          </a:p>
        </p:txBody>
      </p:sp>
      <p:sp>
        <p:nvSpPr>
          <p:cNvPr id="21" name="Rectangle 20">
            <a:extLst>
              <a:ext uri="{FF2B5EF4-FFF2-40B4-BE49-F238E27FC236}">
                <a16:creationId xmlns:a16="http://schemas.microsoft.com/office/drawing/2014/main" id="{2DB6B1AA-0FA0-41D2-A408-267909996D99}"/>
              </a:ext>
            </a:extLst>
          </p:cNvPr>
          <p:cNvSpPr/>
          <p:nvPr/>
        </p:nvSpPr>
        <p:spPr>
          <a:xfrm>
            <a:off x="588263" y="3653541"/>
            <a:ext cx="2345438" cy="2077492"/>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Engagement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1A1A1A"/>
                </a:solidFill>
                <a:effectLst/>
                <a:uLnTx/>
                <a:uFillTx/>
                <a:latin typeface="Segoe UI"/>
                <a:ea typeface="+mn-ea"/>
                <a:cs typeface="Segoe UI" pitchFamily="34" charset="0"/>
              </a:rPr>
              <a:t>86% </a:t>
            </a: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of top-performing companies reported that digital training programs boosted employee engagement and performance.</a:t>
            </a:r>
            <a:r>
              <a:rPr kumimoji="0" lang="en-US" sz="1400" b="0" i="0" u="none" strike="noStrike" kern="1200" cap="none" spc="0" normalizeH="0" baseline="30000" noProof="0">
                <a:ln w="3175">
                  <a:noFill/>
                </a:ln>
                <a:solidFill>
                  <a:srgbClr val="1A1A1A"/>
                </a:solidFill>
                <a:effectLst/>
                <a:uLnTx/>
                <a:uFillTx/>
                <a:latin typeface="Segoe UI"/>
                <a:ea typeface="+mn-ea"/>
                <a:cs typeface="Segoe UI" pitchFamily="34" charset="0"/>
              </a:rPr>
              <a:t>1</a:t>
            </a: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 </a:t>
            </a:r>
          </a:p>
        </p:txBody>
      </p:sp>
      <p:sp>
        <p:nvSpPr>
          <p:cNvPr id="43" name="TextBox 42">
            <a:extLst>
              <a:ext uri="{FF2B5EF4-FFF2-40B4-BE49-F238E27FC236}">
                <a16:creationId xmlns:a16="http://schemas.microsoft.com/office/drawing/2014/main" id="{2B4C1093-783F-468D-8DE5-BB1B3215FE60}"/>
              </a:ext>
            </a:extLst>
          </p:cNvPr>
          <p:cNvSpPr txBox="1"/>
          <p:nvPr/>
        </p:nvSpPr>
        <p:spPr>
          <a:xfrm>
            <a:off x="3485746" y="3653541"/>
            <a:ext cx="2670596" cy="164660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Satisfaction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1A1A1A"/>
                </a:solidFill>
                <a:effectLst/>
                <a:uLnTx/>
                <a:uFillTx/>
                <a:latin typeface="Segoe UI"/>
                <a:ea typeface="+mn-ea"/>
                <a:cs typeface="Segoe UI" pitchFamily="34" charset="0"/>
              </a:rPr>
              <a:t>94% </a:t>
            </a: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of employees say they would stay at a company longer if it invested in their learning and development.</a:t>
            </a:r>
            <a:r>
              <a:rPr kumimoji="0" lang="en-US" sz="1400" b="0" i="0" u="none" strike="noStrike" kern="1200" cap="none" spc="0" normalizeH="0" baseline="30000" noProof="0">
                <a:ln w="3175">
                  <a:noFill/>
                </a:ln>
                <a:solidFill>
                  <a:srgbClr val="1A1A1A"/>
                </a:solidFill>
                <a:effectLst/>
                <a:uLnTx/>
                <a:uFillTx/>
                <a:latin typeface="Segoe UI"/>
                <a:ea typeface="+mn-ea"/>
                <a:cs typeface="Segoe UI" pitchFamily="34" charset="0"/>
              </a:rPr>
              <a:t>2</a:t>
            </a:r>
          </a:p>
        </p:txBody>
      </p:sp>
      <p:sp>
        <p:nvSpPr>
          <p:cNvPr id="38" name="TextBox 37">
            <a:extLst>
              <a:ext uri="{FF2B5EF4-FFF2-40B4-BE49-F238E27FC236}">
                <a16:creationId xmlns:a16="http://schemas.microsoft.com/office/drawing/2014/main" id="{5EDADBA5-F14C-4232-99B3-A010BB1AED94}"/>
              </a:ext>
            </a:extLst>
          </p:cNvPr>
          <p:cNvSpPr txBox="1"/>
          <p:nvPr/>
        </p:nvSpPr>
        <p:spPr>
          <a:xfrm>
            <a:off x="6216683" y="3653541"/>
            <a:ext cx="2432628" cy="164660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Retention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Highly engaged employees are </a:t>
            </a:r>
            <a:r>
              <a:rPr kumimoji="0" lang="en-US" sz="1400" b="1" i="0" u="none" strike="noStrike" kern="1200" cap="none" spc="0" normalizeH="0" baseline="0" noProof="0">
                <a:ln w="3175">
                  <a:noFill/>
                </a:ln>
                <a:solidFill>
                  <a:srgbClr val="1A1A1A"/>
                </a:solidFill>
                <a:effectLst/>
                <a:uLnTx/>
                <a:uFillTx/>
                <a:latin typeface="Segoe UI"/>
                <a:ea typeface="+mn-ea"/>
                <a:cs typeface="Segoe UI" pitchFamily="34" charset="0"/>
              </a:rPr>
              <a:t>12x </a:t>
            </a: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less likely to leave their company than those who are not engaged.</a:t>
            </a:r>
            <a:r>
              <a:rPr kumimoji="0" lang="en-US" sz="1400" b="0" i="0" u="none" strike="noStrike" kern="1200" cap="none" spc="0" normalizeH="0" baseline="30000" noProof="0">
                <a:ln w="3175">
                  <a:noFill/>
                </a:ln>
                <a:solidFill>
                  <a:srgbClr val="1A1A1A"/>
                </a:solidFill>
                <a:effectLst/>
                <a:uLnTx/>
                <a:uFillTx/>
                <a:latin typeface="Segoe UI"/>
                <a:ea typeface="+mn-ea"/>
                <a:cs typeface="Segoe UI" pitchFamily="34" charset="0"/>
              </a:rPr>
              <a:t>3</a:t>
            </a:r>
            <a:r>
              <a:rPr kumimoji="0" lang="en-US" sz="1400" b="0" i="1" u="none" strike="noStrike" kern="1200" cap="none" spc="0" normalizeH="0" baseline="0" noProof="0">
                <a:ln w="3175">
                  <a:noFill/>
                </a:ln>
                <a:solidFill>
                  <a:srgbClr val="1A1A1A"/>
                </a:solidFill>
                <a:effectLst/>
                <a:uLnTx/>
                <a:uFillTx/>
                <a:latin typeface="Segoe UI"/>
                <a:ea typeface="+mn-ea"/>
                <a:cs typeface="Segoe UI" pitchFamily="34" charset="0"/>
              </a:rPr>
              <a:t> </a:t>
            </a:r>
          </a:p>
        </p:txBody>
      </p:sp>
      <p:sp>
        <p:nvSpPr>
          <p:cNvPr id="5" name="TextBox 4">
            <a:extLst>
              <a:ext uri="{FF2B5EF4-FFF2-40B4-BE49-F238E27FC236}">
                <a16:creationId xmlns:a16="http://schemas.microsoft.com/office/drawing/2014/main" id="{6862D870-CBEF-4640-AEC1-DA098F6EAE95}"/>
              </a:ext>
            </a:extLst>
          </p:cNvPr>
          <p:cNvSpPr txBox="1"/>
          <p:nvPr/>
        </p:nvSpPr>
        <p:spPr>
          <a:xfrm>
            <a:off x="8769994" y="3653541"/>
            <a:ext cx="2670596" cy="1123384"/>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8661C5"/>
                </a:solidFill>
                <a:effectLst/>
                <a:uLnTx/>
                <a:uFillTx/>
                <a:latin typeface="Segoe UI Semibold"/>
                <a:ea typeface="+mn-ea"/>
                <a:cs typeface="Segoe UI" pitchFamily="34" charset="0"/>
              </a:rPr>
              <a:t>Profitability</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Organizations with highly engaged employees have </a:t>
            </a:r>
            <a:r>
              <a:rPr kumimoji="0" lang="en-US" sz="1400" b="1" i="0" u="none" strike="noStrike" kern="1200" cap="none" spc="0" normalizeH="0" baseline="0" noProof="0">
                <a:ln w="3175">
                  <a:noFill/>
                </a:ln>
                <a:solidFill>
                  <a:srgbClr val="1A1A1A"/>
                </a:solidFill>
                <a:effectLst/>
                <a:uLnTx/>
                <a:uFillTx/>
                <a:latin typeface="Segoe UI"/>
                <a:ea typeface="+mn-ea"/>
                <a:cs typeface="Segoe UI" pitchFamily="34" charset="0"/>
              </a:rPr>
              <a:t>21% </a:t>
            </a:r>
            <a:r>
              <a:rPr kumimoji="0" lang="en-US" sz="1400" b="0" i="0" u="none" strike="noStrike" kern="1200" cap="none" spc="0" normalizeH="0" baseline="0" noProof="0">
                <a:ln w="3175">
                  <a:noFill/>
                </a:ln>
                <a:solidFill>
                  <a:srgbClr val="1A1A1A"/>
                </a:solidFill>
                <a:effectLst/>
                <a:uLnTx/>
                <a:uFillTx/>
                <a:latin typeface="Segoe UI"/>
                <a:ea typeface="+mn-ea"/>
                <a:cs typeface="Segoe UI" pitchFamily="34" charset="0"/>
              </a:rPr>
              <a:t>greater profitability.</a:t>
            </a:r>
            <a:r>
              <a:rPr kumimoji="0" lang="en-US" sz="1400" b="0" i="0" u="none" strike="noStrike" kern="1200" cap="none" spc="0" normalizeH="0" baseline="30000" noProof="0">
                <a:ln w="3175">
                  <a:noFill/>
                </a:ln>
                <a:solidFill>
                  <a:srgbClr val="1A1A1A"/>
                </a:solidFill>
                <a:effectLst/>
                <a:uLnTx/>
                <a:uFillTx/>
                <a:latin typeface="Segoe UI"/>
                <a:ea typeface="+mn-ea"/>
                <a:cs typeface="Segoe UI" pitchFamily="34" charset="0"/>
              </a:rPr>
              <a:t>4</a:t>
            </a:r>
          </a:p>
        </p:txBody>
      </p:sp>
      <p:pic>
        <p:nvPicPr>
          <p:cNvPr id="31" name="Picture 30">
            <a:extLst>
              <a:ext uri="{FF2B5EF4-FFF2-40B4-BE49-F238E27FC236}">
                <a16:creationId xmlns:a16="http://schemas.microsoft.com/office/drawing/2014/main" id="{E0DE00AA-D1BB-40A9-91BD-EA6F5305C3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914" t="-150" r="18255" b="33320"/>
          <a:stretch/>
        </p:blipFill>
        <p:spPr>
          <a:xfrm>
            <a:off x="3600823" y="1811086"/>
            <a:ext cx="1592846" cy="1592846"/>
          </a:xfrm>
          <a:prstGeom prst="ellipse">
            <a:avLst/>
          </a:prstGeom>
          <a:effectLst>
            <a:outerShdw blurRad="381000" dist="127000" dir="2700000" sx="101000" sy="101000" algn="ctr" rotWithShape="0">
              <a:prstClr val="black">
                <a:alpha val="29000"/>
              </a:prstClr>
            </a:outerShdw>
          </a:effectLst>
        </p:spPr>
      </p:pic>
      <p:pic>
        <p:nvPicPr>
          <p:cNvPr id="26" name="Picture 25">
            <a:extLst>
              <a:ext uri="{FF2B5EF4-FFF2-40B4-BE49-F238E27FC236}">
                <a16:creationId xmlns:a16="http://schemas.microsoft.com/office/drawing/2014/main" id="{C3C35C98-5635-4A78-9918-103EEDE1227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1592" y="1811086"/>
            <a:ext cx="1592846" cy="1592846"/>
          </a:xfrm>
          <a:prstGeom prst="ellipse">
            <a:avLst/>
          </a:prstGeom>
          <a:effectLst>
            <a:outerShdw blurRad="381000" dist="127000" dir="2700000" sx="101000" sy="101000" algn="ctr" rotWithShape="0">
              <a:prstClr val="black">
                <a:alpha val="29000"/>
              </a:prstClr>
            </a:outerShdw>
          </a:effectLst>
        </p:spPr>
      </p:pic>
      <p:pic>
        <p:nvPicPr>
          <p:cNvPr id="16" name="Picture 15">
            <a:extLst>
              <a:ext uri="{FF2B5EF4-FFF2-40B4-BE49-F238E27FC236}">
                <a16:creationId xmlns:a16="http://schemas.microsoft.com/office/drawing/2014/main" id="{21187F5B-6A71-4D07-9DD5-B1CA23724143}"/>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733" t="3325" r="23757" b="3325"/>
          <a:stretch/>
        </p:blipFill>
        <p:spPr>
          <a:xfrm>
            <a:off x="6151736" y="1807723"/>
            <a:ext cx="1592846" cy="1592846"/>
          </a:xfrm>
          <a:prstGeom prst="ellipse">
            <a:avLst/>
          </a:prstGeom>
          <a:effectLst>
            <a:outerShdw blurRad="63500" dist="63500" dir="2400000" algn="ctr" rotWithShape="0">
              <a:srgbClr val="000000">
                <a:alpha val="15000"/>
              </a:srgbClr>
            </a:outerShdw>
          </a:effectLst>
        </p:spPr>
      </p:pic>
      <p:sp>
        <p:nvSpPr>
          <p:cNvPr id="17" name="Rectangle: Rounded Corners 16">
            <a:extLst>
              <a:ext uri="{FF2B5EF4-FFF2-40B4-BE49-F238E27FC236}">
                <a16:creationId xmlns:a16="http://schemas.microsoft.com/office/drawing/2014/main" id="{64C6E904-6471-48D0-A06C-3C75049F7FD4}"/>
              </a:ext>
              <a:ext uri="{C183D7F6-B498-43B3-948B-1728B52AA6E4}">
                <adec:decorative xmlns:adec="http://schemas.microsoft.com/office/drawing/2017/decorative" val="1"/>
              </a:ext>
            </a:extLst>
          </p:cNvPr>
          <p:cNvSpPr/>
          <p:nvPr/>
        </p:nvSpPr>
        <p:spPr bwMode="auto">
          <a:xfrm>
            <a:off x="8542670" y="1807723"/>
            <a:ext cx="3163556" cy="1575601"/>
          </a:xfrm>
          <a:prstGeom prst="roundRect">
            <a:avLst>
              <a:gd name="adj" fmla="val 50000"/>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A06F702D-FE5F-41A8-8726-E653FEC355E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590" t="11921" r="12285" b="14381"/>
          <a:stretch/>
        </p:blipFill>
        <p:spPr>
          <a:xfrm flipH="1">
            <a:off x="8530966" y="1821606"/>
            <a:ext cx="1575605" cy="1575600"/>
          </a:xfrm>
          <a:prstGeom prst="ellipse">
            <a:avLst/>
          </a:prstGeom>
          <a:effectLst>
            <a:outerShdw blurRad="63500" dist="63500" dir="2400000" algn="ctr" rotWithShape="0">
              <a:srgbClr val="000000">
                <a:alpha val="15000"/>
              </a:srgbClr>
            </a:outerShdw>
          </a:effectLst>
        </p:spPr>
      </p:pic>
      <p:sp>
        <p:nvSpPr>
          <p:cNvPr id="15" name="TextBox 46">
            <a:extLst>
              <a:ext uri="{FF2B5EF4-FFF2-40B4-BE49-F238E27FC236}">
                <a16:creationId xmlns:a16="http://schemas.microsoft.com/office/drawing/2014/main" id="{18A29D22-2D11-445C-AAD1-FAD8E8769CCF}"/>
              </a:ext>
            </a:extLst>
          </p:cNvPr>
          <p:cNvSpPr txBox="1"/>
          <p:nvPr/>
        </p:nvSpPr>
        <p:spPr>
          <a:xfrm>
            <a:off x="588263" y="6576574"/>
            <a:ext cx="6600824" cy="230832"/>
          </a:xfrm>
          <a:prstGeom prst="rect">
            <a:avLst/>
          </a:prstGeom>
          <a:noFill/>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w="3175">
                  <a:noFill/>
                </a:ln>
                <a:solidFill>
                  <a:srgbClr val="1A1A1A"/>
                </a:solidFill>
                <a:effectLst/>
                <a:uLnTx/>
                <a:uFillTx/>
                <a:latin typeface="Segoe UI"/>
                <a:ea typeface="+mn-ea"/>
                <a:cs typeface="Segoe UI" pitchFamily="34" charset="0"/>
              </a:rPr>
              <a:t>1</a:t>
            </a:r>
            <a:r>
              <a:rPr kumimoji="0" lang="en-US" sz="900" b="0" i="0" u="none" strike="noStrike" kern="1200" cap="none" spc="0" normalizeH="0" baseline="0" noProof="0">
                <a:ln w="3175">
                  <a:noFill/>
                </a:ln>
                <a:solidFill>
                  <a:srgbClr val="0078D4"/>
                </a:solidFill>
                <a:effectLst/>
                <a:uLnTx/>
                <a:uFillTx/>
                <a:latin typeface="Segoe UI"/>
                <a:ea typeface="+mn-ea"/>
                <a:cs typeface="Segoe UI" pitchFamily="34" charset="0"/>
                <a:hlinkClick r:id="rId7">
                  <a:extLst>
                    <a:ext uri="{A12FA001-AC4F-418D-AE19-62706E023703}">
                      <ahyp:hlinkClr xmlns:ahyp="http://schemas.microsoft.com/office/drawing/2018/hyperlinkcolor" val="tx"/>
                    </a:ext>
                  </a:extLst>
                </a:hlinkClick>
              </a:rPr>
              <a:t>PwC’s Global Digital IQ survey</a:t>
            </a:r>
            <a:r>
              <a:rPr kumimoji="0" lang="en-US" sz="900" b="0" i="0" u="none" strike="noStrike" kern="1200" cap="none" spc="0" normalizeH="0" baseline="0" noProof="0">
                <a:ln w="3175">
                  <a:noFill/>
                </a:ln>
                <a:solidFill>
                  <a:srgbClr val="0078D4"/>
                </a:solidFill>
                <a:effectLst/>
                <a:uLnTx/>
                <a:uFillTx/>
                <a:latin typeface="Segoe UI"/>
                <a:ea typeface="+mn-ea"/>
                <a:cs typeface="Segoe UI" pitchFamily="34" charset="0"/>
              </a:rPr>
              <a:t>, </a:t>
            </a:r>
            <a:r>
              <a:rPr kumimoji="0" lang="en-US" sz="900" b="0" i="0" u="none" strike="noStrike" kern="1200" cap="none" spc="0" normalizeH="0" baseline="30000" noProof="0">
                <a:ln w="3175">
                  <a:noFill/>
                </a:ln>
                <a:solidFill>
                  <a:srgbClr val="1A1A1A"/>
                </a:solidFill>
                <a:effectLst/>
                <a:uLnTx/>
                <a:uFillTx/>
                <a:latin typeface="Segoe UI"/>
                <a:ea typeface="+mn-ea"/>
                <a:cs typeface="Segoe UI" pitchFamily="34" charset="0"/>
              </a:rPr>
              <a:t>2</a:t>
            </a:r>
            <a:r>
              <a:rPr kumimoji="0" lang="en-US" sz="900" b="0" i="0" u="none" strike="noStrike" kern="1200" cap="none" spc="0" normalizeH="0" baseline="0" noProof="0">
                <a:ln w="3175">
                  <a:noFill/>
                </a:ln>
                <a:solidFill>
                  <a:srgbClr val="0078D4"/>
                </a:solidFill>
                <a:effectLst/>
                <a:uLnTx/>
                <a:uFillTx/>
                <a:latin typeface="Segoe UI"/>
                <a:ea typeface="+mn-ea"/>
                <a:cs typeface="Segoe UI" pitchFamily="34" charset="0"/>
                <a:hlinkClick r:id="rId8">
                  <a:extLst>
                    <a:ext uri="{A12FA001-AC4F-418D-AE19-62706E023703}">
                      <ahyp:hlinkClr xmlns:ahyp="http://schemas.microsoft.com/office/drawing/2018/hyperlinkcolor" val="tx"/>
                    </a:ext>
                  </a:extLst>
                </a:hlinkClick>
              </a:rPr>
              <a:t>LinkedIn Learning 2020 Workplace Learning Report</a:t>
            </a:r>
            <a:r>
              <a:rPr kumimoji="0" lang="en-US" sz="900" b="0" i="0" u="none" strike="noStrike" kern="1200" cap="none" spc="0" normalizeH="0" baseline="0" noProof="0">
                <a:ln w="3175">
                  <a:noFill/>
                </a:ln>
                <a:solidFill>
                  <a:srgbClr val="0078D4"/>
                </a:solidFill>
                <a:effectLst/>
                <a:uLnTx/>
                <a:uFillTx/>
                <a:latin typeface="Segoe UI"/>
                <a:ea typeface="+mn-ea"/>
                <a:cs typeface="Segoe UI" pitchFamily="34" charset="0"/>
              </a:rPr>
              <a:t>, </a:t>
            </a:r>
            <a:r>
              <a:rPr kumimoji="0" lang="en-US" sz="900" b="0" i="0" u="none" strike="noStrike" kern="1200" cap="none" spc="0" normalizeH="0" baseline="30000" noProof="0">
                <a:ln w="3175">
                  <a:noFill/>
                </a:ln>
                <a:solidFill>
                  <a:srgbClr val="1A1A1A"/>
                </a:solidFill>
                <a:effectLst/>
                <a:uLnTx/>
                <a:uFillTx/>
                <a:latin typeface="Segoe UI"/>
                <a:ea typeface="+mn-ea"/>
                <a:cs typeface="Segoe UI" pitchFamily="34" charset="0"/>
              </a:rPr>
              <a:t>3</a:t>
            </a:r>
            <a:r>
              <a:rPr kumimoji="0" lang="en-US" sz="900" b="0" i="0" u="none" strike="noStrike" kern="1200" cap="none" spc="0" normalizeH="0" baseline="0" noProof="0">
                <a:ln w="3175">
                  <a:noFill/>
                </a:ln>
                <a:solidFill>
                  <a:srgbClr val="1A1A1A"/>
                </a:solidFill>
                <a:effectLst/>
                <a:uLnTx/>
                <a:uFillTx/>
                <a:latin typeface="Segoe UI"/>
                <a:ea typeface="+mn-ea"/>
                <a:cs typeface="Segoe UI" pitchFamily="34" charset="0"/>
                <a:hlinkClick r:id="rId9"/>
              </a:rPr>
              <a:t>Glint</a:t>
            </a:r>
            <a:r>
              <a:rPr kumimoji="0" lang="en-US" sz="900" b="0" i="0" u="none" strike="noStrike" kern="1200" cap="none" spc="0" normalizeH="0" baseline="0" noProof="0">
                <a:ln w="3175">
                  <a:noFill/>
                </a:ln>
                <a:solidFill>
                  <a:srgbClr val="1A1A1A"/>
                </a:solidFill>
                <a:effectLst/>
                <a:uLnTx/>
                <a:uFillTx/>
                <a:latin typeface="Segoe UI"/>
                <a:ea typeface="+mn-ea"/>
                <a:cs typeface="Segoe UI" pitchFamily="34" charset="0"/>
              </a:rPr>
              <a:t>, </a:t>
            </a:r>
            <a:r>
              <a:rPr kumimoji="0" lang="en-US" sz="900" b="0" i="0" u="none" strike="noStrike" kern="1200" cap="none" spc="0" normalizeH="0" baseline="30000" noProof="0">
                <a:ln w="3175">
                  <a:noFill/>
                </a:ln>
                <a:solidFill>
                  <a:srgbClr val="1A1A1A"/>
                </a:solidFill>
                <a:effectLst/>
                <a:uLnTx/>
                <a:uFillTx/>
                <a:latin typeface="Segoe UI"/>
                <a:ea typeface="+mn-ea"/>
                <a:cs typeface="Segoe UI" pitchFamily="34" charset="0"/>
              </a:rPr>
              <a:t>4</a:t>
            </a:r>
            <a:r>
              <a:rPr kumimoji="0" lang="en-US" sz="900" b="0" i="0" u="none" strike="noStrike" kern="1200" cap="none" spc="0" normalizeH="0" baseline="0" noProof="0">
                <a:ln w="3175">
                  <a:noFill/>
                </a:ln>
                <a:solidFill>
                  <a:srgbClr val="1A1A1A"/>
                </a:solidFill>
                <a:effectLst/>
                <a:uLnTx/>
                <a:uFillTx/>
                <a:latin typeface="Segoe UI"/>
                <a:ea typeface="+mn-ea"/>
                <a:cs typeface="Segoe UI" pitchFamily="34" charset="0"/>
                <a:hlinkClick r:id="rId10"/>
              </a:rPr>
              <a:t>Gallup</a:t>
            </a:r>
            <a:endParaRPr kumimoji="0" lang="en-US" sz="900" b="0" i="0" u="none" strike="noStrike" kern="1200" cap="none" spc="0" normalizeH="0" baseline="0" noProof="0">
              <a:ln w="3175">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32751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79167E-6 -2.59259E-6 L -0.02591 -2.59259E-6 " pathEditMode="relative" rAng="0" ptsTypes="AA">
                                      <p:cBhvr>
                                        <p:cTn id="9" dur="750" spd="-100000" fill="hold"/>
                                        <p:tgtEl>
                                          <p:spTgt spid="2"/>
                                        </p:tgtEl>
                                        <p:attrNameLst>
                                          <p:attrName>ppt_x</p:attrName>
                                          <p:attrName>ppt_y</p:attrName>
                                        </p:attrNameLst>
                                      </p:cBhvr>
                                      <p:rCtr x="-1302" y="0"/>
                                    </p:animMotion>
                                  </p:childTnLst>
                                </p:cTn>
                              </p:par>
                              <p:par>
                                <p:cTn id="10" presetID="10" presetClass="entr" presetSubtype="0" fill="hold"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100"/>
                                  </p:stCondLst>
                                  <p:childTnLst>
                                    <p:animMotion origin="layout" path="M -4.79167E-6 -2.59259E-6 L -0.02591 -2.59259E-6 " pathEditMode="relative" rAng="0" ptsTypes="AA">
                                      <p:cBhvr>
                                        <p:cTn id="14" dur="750" spd="-100000" fill="hold"/>
                                        <p:tgtEl>
                                          <p:spTgt spid="26"/>
                                        </p:tgtEl>
                                        <p:attrNameLst>
                                          <p:attrName>ppt_x</p:attrName>
                                          <p:attrName>ppt_y</p:attrName>
                                        </p:attrNameLst>
                                      </p:cBhvr>
                                      <p:rCtr x="-1302" y="0"/>
                                    </p:animMotion>
                                  </p:childTnLst>
                                </p:cTn>
                              </p:par>
                              <p:par>
                                <p:cTn id="15" presetID="10"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200"/>
                                  </p:stCondLst>
                                  <p:childTnLst>
                                    <p:animMotion origin="layout" path="M -4.79167E-6 -2.59259E-6 L -0.02591 -2.59259E-6 " pathEditMode="relative" rAng="0" ptsTypes="AA">
                                      <p:cBhvr>
                                        <p:cTn id="19" dur="750" spd="-100000" fill="hold"/>
                                        <p:tgtEl>
                                          <p:spTgt spid="31"/>
                                        </p:tgtEl>
                                        <p:attrNameLst>
                                          <p:attrName>ppt_x</p:attrName>
                                          <p:attrName>ppt_y</p:attrName>
                                        </p:attrNameLst>
                                      </p:cBhvr>
                                      <p:rCtr x="-1302" y="0"/>
                                    </p:animMotion>
                                  </p:childTnLst>
                                </p:cTn>
                              </p:par>
                              <p:par>
                                <p:cTn id="20" presetID="10" presetClass="entr" presetSubtype="0" fill="hold" grpId="0" nodeType="withEffect">
                                  <p:stCondLst>
                                    <p:cond delay="3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300"/>
                                  </p:stCondLst>
                                  <p:childTnLst>
                                    <p:animMotion origin="layout" path="M -4.79167E-6 -2.59259E-6 L -0.02591 -2.59259E-6 " pathEditMode="relative" rAng="0" ptsTypes="AA">
                                      <p:cBhvr>
                                        <p:cTn id="24" dur="750" spd="-100000" fill="hold"/>
                                        <p:tgtEl>
                                          <p:spTgt spid="52"/>
                                        </p:tgtEl>
                                        <p:attrNameLst>
                                          <p:attrName>ppt_x</p:attrName>
                                          <p:attrName>ppt_y</p:attrName>
                                        </p:attrNameLst>
                                      </p:cBhvr>
                                      <p:rCtr x="-1302" y="0"/>
                                    </p:animMotion>
                                  </p:childTnLst>
                                </p:cTn>
                              </p:par>
                              <p:par>
                                <p:cTn id="25" presetID="10" presetClass="entr" presetSubtype="0"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400"/>
                                  </p:stCondLst>
                                  <p:childTnLst>
                                    <p:animMotion origin="layout" path="M -4.79167E-6 -2.59259E-6 L -0.02591 -2.59259E-6 " pathEditMode="relative" rAng="0" ptsTypes="AA">
                                      <p:cBhvr>
                                        <p:cTn id="29" dur="750" spd="-100000" fill="hold"/>
                                        <p:tgtEl>
                                          <p:spTgt spid="16"/>
                                        </p:tgtEl>
                                        <p:attrNameLst>
                                          <p:attrName>ppt_x</p:attrName>
                                          <p:attrName>ppt_y</p:attrName>
                                        </p:attrNameLst>
                                      </p:cBhvr>
                                      <p:rCtr x="-1302" y="0"/>
                                    </p:animMotion>
                                  </p:childTnLst>
                                </p:cTn>
                              </p:par>
                              <p:par>
                                <p:cTn id="30" presetID="10" presetClass="entr" presetSubtype="0" fill="hold"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500"/>
                                  </p:stCondLst>
                                  <p:childTnLst>
                                    <p:animMotion origin="layout" path="M -4.79167E-6 -2.59259E-6 L -0.02591 -2.59259E-6 " pathEditMode="relative" rAng="0" ptsTypes="AA">
                                      <p:cBhvr>
                                        <p:cTn id="34" dur="750" spd="-100000" fill="hold"/>
                                        <p:tgtEl>
                                          <p:spTgt spid="18"/>
                                        </p:tgtEl>
                                        <p:attrNameLst>
                                          <p:attrName>ppt_x</p:attrName>
                                          <p:attrName>ppt_y</p:attrName>
                                        </p:attrNameLst>
                                      </p:cBhvr>
                                      <p:rCtr x="-1302" y="0"/>
                                    </p:animMotion>
                                  </p:childTnLst>
                                </p:cTn>
                              </p:par>
                              <p:par>
                                <p:cTn id="35" presetID="10" presetClass="entr" presetSubtype="0" fill="hold" grpId="0" nodeType="withEffect">
                                  <p:stCondLst>
                                    <p:cond delay="6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600"/>
                                  </p:stCondLst>
                                  <p:childTnLst>
                                    <p:animMotion origin="layout" path="M -4.79167E-6 -2.59259E-6 L -0.02591 -2.59259E-6 " pathEditMode="relative" rAng="0" ptsTypes="AA">
                                      <p:cBhvr>
                                        <p:cTn id="39" dur="750" spd="-100000" fill="hold"/>
                                        <p:tgtEl>
                                          <p:spTgt spid="17"/>
                                        </p:tgtEl>
                                        <p:attrNameLst>
                                          <p:attrName>ppt_x</p:attrName>
                                          <p:attrName>ppt_y</p:attrName>
                                        </p:attrNameLst>
                                      </p:cBhvr>
                                      <p:rCtr x="-1302" y="0"/>
                                    </p:animMotion>
                                  </p:childTnLst>
                                </p:cTn>
                              </p:par>
                              <p:par>
                                <p:cTn id="40" presetID="10" presetClass="entr" presetSubtype="0" fill="hold" grpId="0" nodeType="withEffect">
                                  <p:stCondLst>
                                    <p:cond delay="7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2" grpId="0" animBg="1"/>
      <p:bldP spid="2" grpId="1" animBg="1"/>
      <p:bldP spid="21" grpId="0"/>
      <p:bldP spid="43" grpId="0"/>
      <p:bldP spid="38" grpId="0"/>
      <p:bldP spid="5" grpId="0"/>
      <p:bldP spid="17" grpId="0"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8467-F2EF-401E-AEA5-A1F37874E0AF}"/>
              </a:ext>
            </a:extLst>
          </p:cNvPr>
          <p:cNvSpPr>
            <a:spLocks noGrp="1"/>
          </p:cNvSpPr>
          <p:nvPr>
            <p:ph type="title"/>
          </p:nvPr>
        </p:nvSpPr>
        <p:spPr>
          <a:xfrm>
            <a:off x="588263" y="457200"/>
            <a:ext cx="11355208" cy="707886"/>
          </a:xfrm>
        </p:spPr>
        <p:txBody>
          <a:bodyPr/>
          <a:lstStyle/>
          <a:p>
            <a:r>
              <a:rPr lang="en-US" sz="2800"/>
              <a:t>What is an Employee Experience Platform (EXP)?</a:t>
            </a:r>
            <a:br>
              <a:rPr lang="en-US"/>
            </a:br>
            <a:r>
              <a:rPr lang="en-US" sz="1800" spc="-10">
                <a:latin typeface="+mn-lt"/>
              </a:rPr>
              <a:t>A digital platform that helps organizations create a thriving culture with engaged employees and inspiring leaders</a:t>
            </a:r>
            <a:endParaRPr lang="en-US" sz="1800" spc="-10"/>
          </a:p>
        </p:txBody>
      </p:sp>
      <p:sp>
        <p:nvSpPr>
          <p:cNvPr id="3" name="Oval 2">
            <a:extLst>
              <a:ext uri="{FF2B5EF4-FFF2-40B4-BE49-F238E27FC236}">
                <a16:creationId xmlns:a16="http://schemas.microsoft.com/office/drawing/2014/main" id="{D0B3EB28-16CF-428F-B740-0225C3F31F54}"/>
              </a:ext>
              <a:ext uri="{C183D7F6-B498-43B3-948B-1728B52AA6E4}">
                <adec:decorative xmlns:adec="http://schemas.microsoft.com/office/drawing/2017/decorative" val="1"/>
              </a:ext>
            </a:extLst>
          </p:cNvPr>
          <p:cNvSpPr/>
          <p:nvPr/>
        </p:nvSpPr>
        <p:spPr bwMode="auto">
          <a:xfrm>
            <a:off x="4819118" y="3234042"/>
            <a:ext cx="2560320" cy="2560320"/>
          </a:xfrm>
          <a:prstGeom prst="ellipse">
            <a:avLst/>
          </a:prstGeom>
          <a:noFill/>
          <a:ln w="254000">
            <a:solidFill>
              <a:schemeClr val="bg1"/>
            </a:solidFill>
            <a:headEnd type="none" w="med" len="med"/>
            <a:tailEnd type="none" w="med" len="med"/>
          </a:ln>
          <a:effectLst>
            <a:outerShdw blurRad="1016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Portrait of a female employee">
            <a:extLst>
              <a:ext uri="{FF2B5EF4-FFF2-40B4-BE49-F238E27FC236}">
                <a16:creationId xmlns:a16="http://schemas.microsoft.com/office/drawing/2014/main" id="{F5144AE3-FBFD-43E5-9F54-0C6A329AB6EE}"/>
              </a:ext>
            </a:extLst>
          </p:cNvPr>
          <p:cNvGrpSpPr/>
          <p:nvPr/>
        </p:nvGrpSpPr>
        <p:grpSpPr>
          <a:xfrm>
            <a:off x="4888372" y="3303297"/>
            <a:ext cx="2421813" cy="2421811"/>
            <a:chOff x="5454429" y="3449136"/>
            <a:chExt cx="1637450" cy="1637448"/>
          </a:xfrm>
        </p:grpSpPr>
        <p:pic>
          <p:nvPicPr>
            <p:cNvPr id="5" name="Picture 4">
              <a:extLst>
                <a:ext uri="{FF2B5EF4-FFF2-40B4-BE49-F238E27FC236}">
                  <a16:creationId xmlns:a16="http://schemas.microsoft.com/office/drawing/2014/main" id="{6564D0D5-9068-4EE0-99AD-637FB3D32F0E}"/>
                </a:ext>
                <a:ext uri="{C183D7F6-B498-43B3-948B-1728B52AA6E4}">
                  <adec:decorative xmlns:adec="http://schemas.microsoft.com/office/drawing/2017/decorative" val="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l="990" t="2795" r="16919" b="15115"/>
            <a:stretch/>
          </p:blipFill>
          <p:spPr>
            <a:xfrm>
              <a:off x="5454429" y="3449136"/>
              <a:ext cx="1637450" cy="1637448"/>
            </a:xfrm>
            <a:prstGeom prst="ellipse">
              <a:avLst/>
            </a:prstGeom>
            <a:effectLst>
              <a:outerShdw blurRad="127000" dist="63500" dir="2700000" algn="ctr" rotWithShape="0">
                <a:prstClr val="black">
                  <a:alpha val="15000"/>
                </a:prstClr>
              </a:outerShdw>
            </a:effectLst>
          </p:spPr>
        </p:pic>
        <p:sp>
          <p:nvSpPr>
            <p:cNvPr id="6" name="Oval 5">
              <a:extLst>
                <a:ext uri="{FF2B5EF4-FFF2-40B4-BE49-F238E27FC236}">
                  <a16:creationId xmlns:a16="http://schemas.microsoft.com/office/drawing/2014/main" id="{0546FD6C-2DC1-4D77-A356-8ECFD37F8927}"/>
                </a:ext>
              </a:extLst>
            </p:cNvPr>
            <p:cNvSpPr/>
            <p:nvPr/>
          </p:nvSpPr>
          <p:spPr bwMode="auto">
            <a:xfrm>
              <a:off x="5454429" y="3458686"/>
              <a:ext cx="1637450" cy="1627898"/>
            </a:xfrm>
            <a:prstGeom prst="ellipse">
              <a:avLst/>
            </a:prstGeom>
            <a:gradFill>
              <a:gsLst>
                <a:gs pos="27000">
                  <a:schemeClr val="tx1">
                    <a:alpha val="0"/>
                  </a:schemeClr>
                </a:gs>
                <a:gs pos="99000">
                  <a:schemeClr val="tx1">
                    <a:lumMod val="50000"/>
                    <a:alpha val="88373"/>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EFF812E4-579D-4BC0-BDC2-393BA301B8DB}"/>
                </a:ext>
              </a:extLst>
            </p:cNvPr>
            <p:cNvSpPr txBox="1">
              <a:spLocks/>
            </p:cNvSpPr>
            <p:nvPr/>
          </p:nvSpPr>
          <p:spPr>
            <a:xfrm>
              <a:off x="5533373" y="4599510"/>
              <a:ext cx="1439092" cy="208096"/>
            </a:xfrm>
            <a:prstGeom prst="rect">
              <a:avLst/>
            </a:prstGeom>
          </p:spPr>
          <p:txBody>
            <a:bodyPr vert="horz" wrap="square" lIns="91428"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Community" panose="02000303040000020003" pitchFamily="2" charset="0"/>
                  <a:ea typeface="+mn-ea"/>
                  <a:cs typeface="Segoe UI Semilight" panose="020B0402040204020203" pitchFamily="34" charset="0"/>
                </a:rPr>
                <a:t>Employee</a:t>
              </a:r>
            </a:p>
          </p:txBody>
        </p:sp>
      </p:grpSp>
      <p:grpSp>
        <p:nvGrpSpPr>
          <p:cNvPr id="13" name="Group 12">
            <a:extLst>
              <a:ext uri="{FF2B5EF4-FFF2-40B4-BE49-F238E27FC236}">
                <a16:creationId xmlns:a16="http://schemas.microsoft.com/office/drawing/2014/main" id="{C60FE441-AE40-4026-A347-BDACB2A4DD0C}"/>
              </a:ext>
              <a:ext uri="{C183D7F6-B498-43B3-948B-1728B52AA6E4}">
                <adec:decorative xmlns:adec="http://schemas.microsoft.com/office/drawing/2017/decorative" val="1"/>
              </a:ext>
            </a:extLst>
          </p:cNvPr>
          <p:cNvGrpSpPr/>
          <p:nvPr/>
        </p:nvGrpSpPr>
        <p:grpSpPr>
          <a:xfrm>
            <a:off x="4899849" y="5326630"/>
            <a:ext cx="608965" cy="608965"/>
            <a:chOff x="4344038" y="4128036"/>
            <a:chExt cx="640080" cy="640080"/>
          </a:xfrm>
        </p:grpSpPr>
        <p:sp>
          <p:nvSpPr>
            <p:cNvPr id="14" name="Oval 13">
              <a:extLst>
                <a:ext uri="{FF2B5EF4-FFF2-40B4-BE49-F238E27FC236}">
                  <a16:creationId xmlns:a16="http://schemas.microsoft.com/office/drawing/2014/main" id="{F176D00A-A083-40FA-8033-F38961EF2A23}"/>
                </a:ext>
                <a:ext uri="{C183D7F6-B498-43B3-948B-1728B52AA6E4}">
                  <adec:decorative xmlns:adec="http://schemas.microsoft.com/office/drawing/2017/decorative" val="1"/>
                </a:ext>
              </a:extLst>
            </p:cNvPr>
            <p:cNvSpPr/>
            <p:nvPr/>
          </p:nvSpPr>
          <p:spPr bwMode="auto">
            <a:xfrm>
              <a:off x="4344038" y="4128036"/>
              <a:ext cx="640080" cy="640080"/>
            </a:xfrm>
            <a:prstGeom prst="ellipse">
              <a:avLst/>
            </a:prstGeom>
            <a:solidFill>
              <a:srgbClr val="8661C5"/>
            </a:solidFill>
            <a:ln w="38814" cap="flat">
              <a:noFill/>
              <a:prstDash val="solid"/>
              <a:miter/>
            </a:ln>
            <a:effectLst>
              <a:outerShdw blurRad="190500" dist="38100" dir="2700000" algn="ctr" rotWithShape="0">
                <a:prstClr val="black">
                  <a:alpha val="25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15" name="heart" title="Icon of a heart">
              <a:extLst>
                <a:ext uri="{FF2B5EF4-FFF2-40B4-BE49-F238E27FC236}">
                  <a16:creationId xmlns:a16="http://schemas.microsoft.com/office/drawing/2014/main" id="{0A31B4D1-4BF1-44A1-B85F-5511DCD6E2CB}"/>
                </a:ext>
              </a:extLst>
            </p:cNvPr>
            <p:cNvSpPr>
              <a:spLocks noChangeAspect="1"/>
            </p:cNvSpPr>
            <p:nvPr/>
          </p:nvSpPr>
          <p:spPr bwMode="auto">
            <a:xfrm>
              <a:off x="4510927" y="4318158"/>
              <a:ext cx="306302" cy="278887"/>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8" name="Text Placeholder 8">
            <a:extLst>
              <a:ext uri="{FF2B5EF4-FFF2-40B4-BE49-F238E27FC236}">
                <a16:creationId xmlns:a16="http://schemas.microsoft.com/office/drawing/2014/main" id="{C9DBC745-BFFA-451B-8AF1-D480CDFFF6D9}"/>
              </a:ext>
            </a:extLst>
          </p:cNvPr>
          <p:cNvSpPr txBox="1">
            <a:spLocks/>
          </p:cNvSpPr>
          <p:nvPr/>
        </p:nvSpPr>
        <p:spPr>
          <a:xfrm>
            <a:off x="1378408" y="5222533"/>
            <a:ext cx="3383280" cy="815608"/>
          </a:xfrm>
          <a:prstGeom prst="rect">
            <a:avLst/>
          </a:prstGeom>
        </p:spPr>
        <p:txBody>
          <a:bodyPr vert="horz" wrap="square" lIns="0" tIns="0" rIns="274284"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a:rPr>
              <a:t>Wellbeing and Engagement</a:t>
            </a:r>
            <a:endParaRPr kumimoji="0" lang="en-US" sz="1600" b="0" i="0" u="none" strike="noStrike" kern="1200" cap="none" spc="0" normalizeH="0" baseline="0" noProof="0">
              <a:ln>
                <a:noFill/>
              </a:ln>
              <a:solidFill>
                <a:srgbClr val="8661C5"/>
              </a:solidFill>
              <a:effectLst/>
              <a:uLnTx/>
              <a:uFillTx/>
              <a:latin typeface="Segoe UI Semibold"/>
              <a:ea typeface="+mn-ea"/>
              <a:cs typeface="Segoe UI Semilight" panose="020B0402040204020203" pitchFamily="34" charset="0"/>
            </a:endParaRPr>
          </a:p>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Physical, Mental, Financial</a:t>
            </a:r>
          </a:p>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Nudges, Feedback, and Sentiment </a:t>
            </a:r>
          </a:p>
        </p:txBody>
      </p:sp>
      <p:grpSp>
        <p:nvGrpSpPr>
          <p:cNvPr id="16" name="Group 15">
            <a:extLst>
              <a:ext uri="{FF2B5EF4-FFF2-40B4-BE49-F238E27FC236}">
                <a16:creationId xmlns:a16="http://schemas.microsoft.com/office/drawing/2014/main" id="{2A5E0FA3-1341-4757-AB50-09C822AD8C36}"/>
              </a:ext>
              <a:ext uri="{C183D7F6-B498-43B3-948B-1728B52AA6E4}">
                <adec:decorative xmlns:adec="http://schemas.microsoft.com/office/drawing/2017/decorative" val="1"/>
              </a:ext>
            </a:extLst>
          </p:cNvPr>
          <p:cNvGrpSpPr/>
          <p:nvPr/>
        </p:nvGrpSpPr>
        <p:grpSpPr>
          <a:xfrm>
            <a:off x="4514873" y="3690230"/>
            <a:ext cx="608965" cy="608965"/>
            <a:chOff x="4590548" y="3070022"/>
            <a:chExt cx="640080" cy="640080"/>
          </a:xfrm>
        </p:grpSpPr>
        <p:sp>
          <p:nvSpPr>
            <p:cNvPr id="17" name="Oval 16">
              <a:extLst>
                <a:ext uri="{FF2B5EF4-FFF2-40B4-BE49-F238E27FC236}">
                  <a16:creationId xmlns:a16="http://schemas.microsoft.com/office/drawing/2014/main" id="{73CEA076-4BA5-4023-8E30-2CAAA3C634D1}"/>
                </a:ext>
                <a:ext uri="{C183D7F6-B498-43B3-948B-1728B52AA6E4}">
                  <adec:decorative xmlns:adec="http://schemas.microsoft.com/office/drawing/2017/decorative" val="1"/>
                </a:ext>
              </a:extLst>
            </p:cNvPr>
            <p:cNvSpPr/>
            <p:nvPr/>
          </p:nvSpPr>
          <p:spPr bwMode="auto">
            <a:xfrm>
              <a:off x="4590548" y="3070022"/>
              <a:ext cx="640080" cy="640080"/>
            </a:xfrm>
            <a:prstGeom prst="ellipse">
              <a:avLst/>
            </a:prstGeom>
            <a:solidFill>
              <a:srgbClr val="8661C5"/>
            </a:solidFill>
            <a:ln w="38814" cap="flat">
              <a:noFill/>
              <a:prstDash val="solid"/>
              <a:miter/>
            </a:ln>
            <a:effectLst>
              <a:outerShdw blurRad="190500" dist="38100" dir="2700000" algn="ctr" rotWithShape="0">
                <a:prstClr val="black">
                  <a:alpha val="25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18" name="star_2" title="Icon of a person inside a star shape">
              <a:extLst>
                <a:ext uri="{FF2B5EF4-FFF2-40B4-BE49-F238E27FC236}">
                  <a16:creationId xmlns:a16="http://schemas.microsoft.com/office/drawing/2014/main" id="{5F0A060A-102A-4666-ADBA-5B81BF2C9CAB}"/>
                </a:ext>
              </a:extLst>
            </p:cNvPr>
            <p:cNvSpPr>
              <a:spLocks noChangeAspect="1" noEditPoints="1"/>
            </p:cNvSpPr>
            <p:nvPr/>
          </p:nvSpPr>
          <p:spPr bwMode="auto">
            <a:xfrm>
              <a:off x="4729073" y="3215763"/>
              <a:ext cx="353507" cy="334312"/>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9" name="Text Placeholder 8">
            <a:extLst>
              <a:ext uri="{FF2B5EF4-FFF2-40B4-BE49-F238E27FC236}">
                <a16:creationId xmlns:a16="http://schemas.microsoft.com/office/drawing/2014/main" id="{18DDC8C4-6673-4A2E-8C9E-C0C8DDA3F6A6}"/>
              </a:ext>
            </a:extLst>
          </p:cNvPr>
          <p:cNvSpPr txBox="1">
            <a:spLocks/>
          </p:cNvSpPr>
          <p:nvPr/>
        </p:nvSpPr>
        <p:spPr>
          <a:xfrm>
            <a:off x="980980" y="3437244"/>
            <a:ext cx="3383280" cy="1100301"/>
          </a:xfrm>
          <a:prstGeom prst="rect">
            <a:avLst/>
          </a:prstGeom>
        </p:spPr>
        <p:txBody>
          <a:bodyPr vert="horz" wrap="square" lIns="0" tIns="0" rIns="274284"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a:rPr>
              <a:t>Growth and Development</a:t>
            </a:r>
          </a:p>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Learning and Coaching</a:t>
            </a:r>
          </a:p>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Onboarding, Lifecycle Moments</a:t>
            </a:r>
          </a:p>
          <a:p>
            <a:pPr marL="0" marR="0" lvl="0" indent="0" algn="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Talent Mobility</a:t>
            </a:r>
          </a:p>
        </p:txBody>
      </p:sp>
      <p:grpSp>
        <p:nvGrpSpPr>
          <p:cNvPr id="19" name="Group 18">
            <a:extLst>
              <a:ext uri="{FF2B5EF4-FFF2-40B4-BE49-F238E27FC236}">
                <a16:creationId xmlns:a16="http://schemas.microsoft.com/office/drawing/2014/main" id="{D3454930-6459-49B6-8B82-F990C996612C}"/>
              </a:ext>
              <a:ext uri="{C183D7F6-B498-43B3-948B-1728B52AA6E4}">
                <adec:decorative xmlns:adec="http://schemas.microsoft.com/office/drawing/2017/decorative" val="1"/>
              </a:ext>
            </a:extLst>
          </p:cNvPr>
          <p:cNvGrpSpPr/>
          <p:nvPr/>
        </p:nvGrpSpPr>
        <p:grpSpPr>
          <a:xfrm>
            <a:off x="5793041" y="2842847"/>
            <a:ext cx="608965" cy="608965"/>
            <a:chOff x="5585175" y="2553125"/>
            <a:chExt cx="640080" cy="640080"/>
          </a:xfrm>
        </p:grpSpPr>
        <p:sp>
          <p:nvSpPr>
            <p:cNvPr id="20" name="Oval 19">
              <a:extLst>
                <a:ext uri="{FF2B5EF4-FFF2-40B4-BE49-F238E27FC236}">
                  <a16:creationId xmlns:a16="http://schemas.microsoft.com/office/drawing/2014/main" id="{3FD914FE-60B2-4D08-B49C-D1CF35D93BAA}"/>
                </a:ext>
                <a:ext uri="{C183D7F6-B498-43B3-948B-1728B52AA6E4}">
                  <adec:decorative xmlns:adec="http://schemas.microsoft.com/office/drawing/2017/decorative" val="1"/>
                </a:ext>
              </a:extLst>
            </p:cNvPr>
            <p:cNvSpPr/>
            <p:nvPr/>
          </p:nvSpPr>
          <p:spPr bwMode="auto">
            <a:xfrm>
              <a:off x="5585175" y="2553125"/>
              <a:ext cx="640080" cy="640080"/>
            </a:xfrm>
            <a:prstGeom prst="ellipse">
              <a:avLst/>
            </a:prstGeom>
            <a:solidFill>
              <a:srgbClr val="8661C5"/>
            </a:solidFill>
            <a:ln w="38814" cap="flat">
              <a:noFill/>
              <a:prstDash val="solid"/>
              <a:miter/>
            </a:ln>
            <a:effectLst>
              <a:outerShdw blurRad="190500" dist="38100" dir="2700000" algn="ctr" rotWithShape="0">
                <a:prstClr val="black">
                  <a:alpha val="25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21" name="Website" title="Icon of multiple app windows">
              <a:extLst>
                <a:ext uri="{FF2B5EF4-FFF2-40B4-BE49-F238E27FC236}">
                  <a16:creationId xmlns:a16="http://schemas.microsoft.com/office/drawing/2014/main" id="{AD0EC9B6-329D-4F9B-AB38-56A3F7BB9452}"/>
                </a:ext>
              </a:extLst>
            </p:cNvPr>
            <p:cNvSpPr>
              <a:spLocks noChangeAspect="1" noEditPoints="1"/>
            </p:cNvSpPr>
            <p:nvPr/>
          </p:nvSpPr>
          <p:spPr bwMode="auto">
            <a:xfrm>
              <a:off x="5750401" y="2737515"/>
              <a:ext cx="309625" cy="27130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10" name="Text Placeholder 8">
            <a:extLst>
              <a:ext uri="{FF2B5EF4-FFF2-40B4-BE49-F238E27FC236}">
                <a16:creationId xmlns:a16="http://schemas.microsoft.com/office/drawing/2014/main" id="{7DB7EC7F-6D2D-4E94-944D-C567946E818E}"/>
              </a:ext>
            </a:extLst>
          </p:cNvPr>
          <p:cNvSpPr txBox="1">
            <a:spLocks/>
          </p:cNvSpPr>
          <p:nvPr/>
        </p:nvSpPr>
        <p:spPr>
          <a:xfrm>
            <a:off x="4404360" y="1750274"/>
            <a:ext cx="3383280" cy="8156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a:rPr>
              <a:t>Purpose and Alignment</a:t>
            </a:r>
            <a:endParaRPr kumimoji="0" lang="en-US" sz="1600" b="0" i="0" u="none" strike="noStrike" kern="1200" cap="none" spc="0" normalizeH="0" baseline="0" noProof="0">
              <a:ln>
                <a:noFill/>
              </a:ln>
              <a:solidFill>
                <a:srgbClr val="8661C5"/>
              </a:solidFill>
              <a:effectLst/>
              <a:uLnTx/>
              <a:uFillTx/>
              <a:latin typeface="Segoe UI Semibold"/>
              <a:ea typeface="+mn-ea"/>
              <a:cs typeface="Segoe UI Semilight" panose="020B0402040204020203" pitchFamily="34" charset="0"/>
            </a:endParaRPr>
          </a:p>
          <a:p>
            <a:pPr marL="0" marR="0" lvl="0" indent="0" algn="ct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Mission, Goals, and Outcomes</a:t>
            </a:r>
          </a:p>
          <a:p>
            <a:pPr marL="0" marR="0" lvl="0" indent="0" algn="ctr"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a:rPr>
              <a:t>Achievements and Recognition</a:t>
            </a:r>
          </a:p>
        </p:txBody>
      </p:sp>
      <p:grpSp>
        <p:nvGrpSpPr>
          <p:cNvPr id="22" name="Group 21">
            <a:extLst>
              <a:ext uri="{FF2B5EF4-FFF2-40B4-BE49-F238E27FC236}">
                <a16:creationId xmlns:a16="http://schemas.microsoft.com/office/drawing/2014/main" id="{F26D3833-7380-4D12-A960-212E2C503EE7}"/>
              </a:ext>
              <a:ext uri="{C183D7F6-B498-43B3-948B-1728B52AA6E4}">
                <adec:decorative xmlns:adec="http://schemas.microsoft.com/office/drawing/2017/decorative" val="1"/>
              </a:ext>
            </a:extLst>
          </p:cNvPr>
          <p:cNvGrpSpPr/>
          <p:nvPr/>
        </p:nvGrpSpPr>
        <p:grpSpPr>
          <a:xfrm>
            <a:off x="7071811" y="3690230"/>
            <a:ext cx="608962" cy="608965"/>
            <a:chOff x="6985511" y="3213626"/>
            <a:chExt cx="640080" cy="640080"/>
          </a:xfrm>
        </p:grpSpPr>
        <p:sp>
          <p:nvSpPr>
            <p:cNvPr id="23" name="Oval 22">
              <a:extLst>
                <a:ext uri="{FF2B5EF4-FFF2-40B4-BE49-F238E27FC236}">
                  <a16:creationId xmlns:a16="http://schemas.microsoft.com/office/drawing/2014/main" id="{DC26B24F-4442-4374-A9A9-B687DA9370C6}"/>
                </a:ext>
                <a:ext uri="{C183D7F6-B498-43B3-948B-1728B52AA6E4}">
                  <adec:decorative xmlns:adec="http://schemas.microsoft.com/office/drawing/2017/decorative" val="1"/>
                </a:ext>
              </a:extLst>
            </p:cNvPr>
            <p:cNvSpPr/>
            <p:nvPr/>
          </p:nvSpPr>
          <p:spPr bwMode="auto">
            <a:xfrm>
              <a:off x="6985511" y="3213626"/>
              <a:ext cx="640080" cy="640080"/>
            </a:xfrm>
            <a:prstGeom prst="ellipse">
              <a:avLst/>
            </a:prstGeom>
            <a:solidFill>
              <a:srgbClr val="8661C5"/>
            </a:solidFill>
            <a:ln w="38814" cap="flat">
              <a:noFill/>
              <a:prstDash val="solid"/>
              <a:miter/>
            </a:ln>
            <a:effectLst>
              <a:outerShdw blurRad="190500" dist="38100" dir="2700000" algn="ctr" rotWithShape="0">
                <a:prstClr val="black">
                  <a:alpha val="25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err="1">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24" name="megaphone" title="Icon of a megaphone">
              <a:extLst>
                <a:ext uri="{FF2B5EF4-FFF2-40B4-BE49-F238E27FC236}">
                  <a16:creationId xmlns:a16="http://schemas.microsoft.com/office/drawing/2014/main" id="{A5D9B99A-6E1E-4155-8404-C8636D92CC91}"/>
                </a:ext>
              </a:extLst>
            </p:cNvPr>
            <p:cNvSpPr>
              <a:spLocks noChangeAspect="1" noEditPoints="1"/>
            </p:cNvSpPr>
            <p:nvPr/>
          </p:nvSpPr>
          <p:spPr bwMode="auto">
            <a:xfrm>
              <a:off x="7124341" y="3420356"/>
              <a:ext cx="368645" cy="2266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gradFill>
                  <a:gsLst>
                    <a:gs pos="0">
                      <a:srgbClr val="505050"/>
                    </a:gs>
                    <a:gs pos="100000">
                      <a:srgbClr val="505050"/>
                    </a:gs>
                  </a:gsLst>
                </a:gradFill>
                <a:effectLst/>
                <a:uLnTx/>
                <a:uFillTx/>
                <a:latin typeface="Community" panose="02000303040000020003" pitchFamily="2" charset="0"/>
                <a:ea typeface="+mn-ea"/>
                <a:cs typeface="+mn-cs"/>
              </a:endParaRPr>
            </a:p>
          </p:txBody>
        </p:sp>
      </p:grpSp>
      <p:sp>
        <p:nvSpPr>
          <p:cNvPr id="11" name="Text Placeholder 8">
            <a:extLst>
              <a:ext uri="{FF2B5EF4-FFF2-40B4-BE49-F238E27FC236}">
                <a16:creationId xmlns:a16="http://schemas.microsoft.com/office/drawing/2014/main" id="{B15E84E9-7F91-4D31-B1FF-97984BDBFA63}"/>
              </a:ext>
            </a:extLst>
          </p:cNvPr>
          <p:cNvSpPr txBox="1">
            <a:spLocks/>
          </p:cNvSpPr>
          <p:nvPr/>
        </p:nvSpPr>
        <p:spPr>
          <a:xfrm>
            <a:off x="7827574" y="3437244"/>
            <a:ext cx="3383280" cy="1100301"/>
          </a:xfrm>
          <a:prstGeom prst="rect">
            <a:avLst/>
          </a:prstGeom>
        </p:spPr>
        <p:txBody>
          <a:bodyPr vert="horz" wrap="square" lIns="274284"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panose="020B0402040204020203" pitchFamily="34" charset="0"/>
              </a:rPr>
              <a:t>Culture and Communications </a:t>
            </a:r>
          </a:p>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News, Events, </a:t>
            </a:r>
          </a:p>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Company Resources</a:t>
            </a:r>
          </a:p>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Communities</a:t>
            </a:r>
          </a:p>
        </p:txBody>
      </p:sp>
      <p:grpSp>
        <p:nvGrpSpPr>
          <p:cNvPr id="25" name="Group 24">
            <a:extLst>
              <a:ext uri="{FF2B5EF4-FFF2-40B4-BE49-F238E27FC236}">
                <a16:creationId xmlns:a16="http://schemas.microsoft.com/office/drawing/2014/main" id="{63B44B5D-4DC2-4627-8F6F-B480ED4E2C66}"/>
              </a:ext>
              <a:ext uri="{C183D7F6-B498-43B3-948B-1728B52AA6E4}">
                <adec:decorative xmlns:adec="http://schemas.microsoft.com/office/drawing/2017/decorative" val="1"/>
              </a:ext>
            </a:extLst>
          </p:cNvPr>
          <p:cNvGrpSpPr/>
          <p:nvPr/>
        </p:nvGrpSpPr>
        <p:grpSpPr>
          <a:xfrm>
            <a:off x="6688192" y="5326630"/>
            <a:ext cx="608965" cy="608965"/>
            <a:chOff x="6559669" y="5190152"/>
            <a:chExt cx="640080" cy="640080"/>
          </a:xfrm>
        </p:grpSpPr>
        <p:sp>
          <p:nvSpPr>
            <p:cNvPr id="26" name="Oval 25">
              <a:extLst>
                <a:ext uri="{FF2B5EF4-FFF2-40B4-BE49-F238E27FC236}">
                  <a16:creationId xmlns:a16="http://schemas.microsoft.com/office/drawing/2014/main" id="{4D60D5DB-B2B2-42FE-8A78-E63C823F422A}"/>
                </a:ext>
                <a:ext uri="{C183D7F6-B498-43B3-948B-1728B52AA6E4}">
                  <adec:decorative xmlns:adec="http://schemas.microsoft.com/office/drawing/2017/decorative" val="1"/>
                </a:ext>
              </a:extLst>
            </p:cNvPr>
            <p:cNvSpPr/>
            <p:nvPr/>
          </p:nvSpPr>
          <p:spPr bwMode="auto">
            <a:xfrm>
              <a:off x="6559669" y="5190152"/>
              <a:ext cx="640080" cy="640080"/>
            </a:xfrm>
            <a:prstGeom prst="ellipse">
              <a:avLst/>
            </a:prstGeom>
            <a:solidFill>
              <a:srgbClr val="8661C5"/>
            </a:solidFill>
            <a:ln w="38814" cap="flat">
              <a:noFill/>
              <a:prstDash val="solid"/>
              <a:miter/>
            </a:ln>
            <a:effectLst>
              <a:outerShdw blurRad="190500" dist="38100" dir="2700000" algn="ctr" rotWithShape="0">
                <a:prstClr val="black">
                  <a:alpha val="25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err="1">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27" name="Dictionary_E82D" title="Icon of a book">
              <a:extLst>
                <a:ext uri="{FF2B5EF4-FFF2-40B4-BE49-F238E27FC236}">
                  <a16:creationId xmlns:a16="http://schemas.microsoft.com/office/drawing/2014/main" id="{DF0D7AEA-91BD-475D-9AA3-0534EAAC8A54}"/>
                </a:ext>
              </a:extLst>
            </p:cNvPr>
            <p:cNvSpPr>
              <a:spLocks noChangeAspect="1" noEditPoints="1"/>
            </p:cNvSpPr>
            <p:nvPr/>
          </p:nvSpPr>
          <p:spPr bwMode="auto">
            <a:xfrm>
              <a:off x="6740792" y="5327859"/>
              <a:ext cx="254679" cy="31834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Community" panose="02000303040000020003" pitchFamily="2" charset="0"/>
                <a:ea typeface="+mn-ea"/>
                <a:cs typeface="+mn-cs"/>
              </a:endParaRPr>
            </a:p>
          </p:txBody>
        </p:sp>
      </p:grpSp>
      <p:sp>
        <p:nvSpPr>
          <p:cNvPr id="12" name="Text Placeholder 8">
            <a:extLst>
              <a:ext uri="{FF2B5EF4-FFF2-40B4-BE49-F238E27FC236}">
                <a16:creationId xmlns:a16="http://schemas.microsoft.com/office/drawing/2014/main" id="{0AE90C6E-00B8-4EAA-BCEC-C2CF3B1E0D55}"/>
              </a:ext>
            </a:extLst>
          </p:cNvPr>
          <p:cNvSpPr txBox="1">
            <a:spLocks/>
          </p:cNvSpPr>
          <p:nvPr/>
        </p:nvSpPr>
        <p:spPr>
          <a:xfrm>
            <a:off x="7428198" y="5222533"/>
            <a:ext cx="3383280" cy="815608"/>
          </a:xfrm>
          <a:prstGeom prst="rect">
            <a:avLst/>
          </a:prstGeom>
        </p:spPr>
        <p:txBody>
          <a:bodyPr vert="horz" wrap="square" lIns="274284"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panose="020B0402040204020203" pitchFamily="34" charset="0"/>
              </a:rPr>
              <a:t>Knowledge and Expertis</a:t>
            </a:r>
            <a:r>
              <a:rPr kumimoji="0" lang="en-US" sz="16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e </a:t>
            </a:r>
          </a:p>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People and Experts</a:t>
            </a:r>
          </a:p>
          <a:p>
            <a:pPr marL="0" marR="0" lvl="0" indent="0" algn="l" defTabSz="466278"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Documents and Content</a:t>
            </a:r>
          </a:p>
        </p:txBody>
      </p:sp>
    </p:spTree>
    <p:extLst>
      <p:ext uri="{BB962C8B-B14F-4D97-AF65-F5344CB8AC3E}">
        <p14:creationId xmlns:p14="http://schemas.microsoft.com/office/powerpoint/2010/main" val="9106327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5">
            <a:extLst>
              <a:ext uri="{FF2B5EF4-FFF2-40B4-BE49-F238E27FC236}">
                <a16:creationId xmlns:a16="http://schemas.microsoft.com/office/drawing/2014/main" id="{38261E8A-BBEC-4982-AC23-4476A38715D0}"/>
              </a:ext>
            </a:extLst>
          </p:cNvPr>
          <p:cNvSpPr>
            <a:spLocks noGrp="1"/>
          </p:cNvSpPr>
          <p:nvPr>
            <p:ph type="title"/>
          </p:nvPr>
        </p:nvSpPr>
        <p:spPr>
          <a:xfrm>
            <a:off x="588263" y="467009"/>
            <a:ext cx="11018520" cy="430887"/>
          </a:xfrm>
        </p:spPr>
        <p:txBody>
          <a:bodyPr/>
          <a:lstStyle/>
          <a:p>
            <a:pPr algn="ctr"/>
            <a:r>
              <a:rPr lang="en-US" sz="2800">
                <a:noFill/>
              </a:rPr>
              <a:t>- </a:t>
            </a:r>
            <a:r>
              <a:rPr lang="en-US" sz="2800">
                <a:solidFill>
                  <a:srgbClr val="8660C5"/>
                </a:solidFill>
              </a:rPr>
              <a:t>Microsoft Viva </a:t>
            </a:r>
            <a:r>
              <a:rPr lang="en-US" sz="2800">
                <a:noFill/>
              </a:rPr>
              <a:t>-</a:t>
            </a:r>
            <a:endParaRPr lang="en-US" sz="2800">
              <a:solidFill>
                <a:schemeClr val="tx1"/>
              </a:solidFill>
              <a:cs typeface="+mn-cs"/>
            </a:endParaRPr>
          </a:p>
        </p:txBody>
      </p:sp>
      <p:sp>
        <p:nvSpPr>
          <p:cNvPr id="28" name="TextBox 27">
            <a:extLst>
              <a:ext uri="{FF2B5EF4-FFF2-40B4-BE49-F238E27FC236}">
                <a16:creationId xmlns:a16="http://schemas.microsoft.com/office/drawing/2014/main" id="{5FFD3185-2FD8-4961-AACE-47ACBA6A2EB7}"/>
              </a:ext>
            </a:extLst>
          </p:cNvPr>
          <p:cNvSpPr txBox="1"/>
          <p:nvPr/>
        </p:nvSpPr>
        <p:spPr>
          <a:xfrm>
            <a:off x="2797535" y="834037"/>
            <a:ext cx="6599976" cy="369332"/>
          </a:xfrm>
          <a:prstGeom prst="rect">
            <a:avLst/>
          </a:prstGeom>
          <a:noFill/>
        </p:spPr>
        <p:txBody>
          <a:bodyPr wrap="square">
            <a:spAutoFit/>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Employee Experience Platform for the Digital Era</a:t>
            </a:r>
          </a:p>
        </p:txBody>
      </p:sp>
      <p:sp>
        <p:nvSpPr>
          <p:cNvPr id="2" name="Rectangle 1">
            <a:extLst>
              <a:ext uri="{FF2B5EF4-FFF2-40B4-BE49-F238E27FC236}">
                <a16:creationId xmlns:a16="http://schemas.microsoft.com/office/drawing/2014/main" id="{CD811DB2-848E-4198-91A6-78C9AEBA222D}"/>
              </a:ext>
              <a:ext uri="{C183D7F6-B498-43B3-948B-1728B52AA6E4}">
                <adec:decorative xmlns:adec="http://schemas.microsoft.com/office/drawing/2017/decorative" val="1"/>
              </a:ext>
            </a:extLst>
          </p:cNvPr>
          <p:cNvSpPr/>
          <p:nvPr/>
        </p:nvSpPr>
        <p:spPr bwMode="auto">
          <a:xfrm>
            <a:off x="0" y="2417275"/>
            <a:ext cx="12192000" cy="4440725"/>
          </a:xfrm>
          <a:prstGeom prst="rect">
            <a:avLst/>
          </a:prstGeom>
          <a:solidFill>
            <a:schemeClr val="bg1"/>
          </a:solidFill>
          <a:ln w="22225" cap="flat" cmpd="sng" algn="ctr">
            <a:noFill/>
            <a:prstDash val="solid"/>
          </a:ln>
          <a:effectLst>
            <a:outerShdw blurRad="381000" dist="127000" dir="2700000" sx="101000" sy="101000" algn="ctr" rotWithShape="0">
              <a:prstClr val="black">
                <a:alpha val="29000"/>
              </a:prstClr>
            </a:outerShdw>
          </a:effec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3483">
                    <a:srgbClr val="FFFFFF"/>
                  </a:gs>
                  <a:gs pos="33000">
                    <a:srgbClr val="FFFFFF"/>
                  </a:gs>
                </a:gsLst>
                <a:lin ang="5400000" scaled="1"/>
              </a:gra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4EDD510F-D722-4AA1-AC5E-8575EBE67E12}"/>
              </a:ext>
              <a:ext uri="{C183D7F6-B498-43B3-948B-1728B52AA6E4}">
                <adec:decorative xmlns:adec="http://schemas.microsoft.com/office/drawing/2017/decorative" val="1"/>
              </a:ext>
            </a:extLst>
          </p:cNvPr>
          <p:cNvGrpSpPr/>
          <p:nvPr/>
        </p:nvGrpSpPr>
        <p:grpSpPr>
          <a:xfrm>
            <a:off x="0" y="5295899"/>
            <a:ext cx="12192000" cy="169979"/>
            <a:chOff x="0" y="5295900"/>
            <a:chExt cx="12192000" cy="0"/>
          </a:xfrm>
        </p:grpSpPr>
        <p:cxnSp>
          <p:nvCxnSpPr>
            <p:cNvPr id="13" name="Straight Connector 12">
              <a:extLst>
                <a:ext uri="{FF2B5EF4-FFF2-40B4-BE49-F238E27FC236}">
                  <a16:creationId xmlns:a16="http://schemas.microsoft.com/office/drawing/2014/main" id="{5A738366-ED9F-4D1D-B82D-ACEE2728DBDC}"/>
                </a:ext>
              </a:extLst>
            </p:cNvPr>
            <p:cNvCxnSpPr>
              <a:cxnSpLocks/>
            </p:cNvCxnSpPr>
            <p:nvPr/>
          </p:nvCxnSpPr>
          <p:spPr>
            <a:xfrm>
              <a:off x="0" y="5295900"/>
              <a:ext cx="5146764" cy="0"/>
            </a:xfrm>
            <a:prstGeom prst="line">
              <a:avLst/>
            </a:prstGeom>
            <a:ln>
              <a:solidFill>
                <a:srgbClr val="6A6A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006391A-B817-4A2E-8D06-6B17FA955E37}"/>
                </a:ext>
              </a:extLst>
            </p:cNvPr>
            <p:cNvCxnSpPr>
              <a:cxnSpLocks/>
            </p:cNvCxnSpPr>
            <p:nvPr/>
          </p:nvCxnSpPr>
          <p:spPr>
            <a:xfrm>
              <a:off x="6983863" y="5295900"/>
              <a:ext cx="5208137" cy="0"/>
            </a:xfrm>
            <a:prstGeom prst="line">
              <a:avLst/>
            </a:prstGeom>
            <a:ln>
              <a:solidFill>
                <a:srgbClr val="6A6A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46F4827-1E67-48DF-AFDA-C7FED77812B3}"/>
              </a:ext>
              <a:ext uri="{C183D7F6-B498-43B3-948B-1728B52AA6E4}">
                <adec:decorative xmlns:adec="http://schemas.microsoft.com/office/drawing/2017/decorative" val="1"/>
              </a:ext>
            </a:extLst>
          </p:cNvPr>
          <p:cNvGrpSpPr/>
          <p:nvPr/>
        </p:nvGrpSpPr>
        <p:grpSpPr>
          <a:xfrm>
            <a:off x="4955422" y="3569048"/>
            <a:ext cx="2211940" cy="2209604"/>
            <a:chOff x="7009332" y="2353274"/>
            <a:chExt cx="2211940" cy="2139158"/>
          </a:xfrm>
        </p:grpSpPr>
        <p:sp>
          <p:nvSpPr>
            <p:cNvPr id="37" name="Oval 29">
              <a:extLst>
                <a:ext uri="{FF2B5EF4-FFF2-40B4-BE49-F238E27FC236}">
                  <a16:creationId xmlns:a16="http://schemas.microsoft.com/office/drawing/2014/main" id="{8A824503-3A8B-4490-851F-526C90456044}"/>
                </a:ext>
                <a:ext uri="{C183D7F6-B498-43B3-948B-1728B52AA6E4}">
                  <adec:decorative xmlns:adec="http://schemas.microsoft.com/office/drawing/2017/decorative" val="1"/>
                </a:ext>
              </a:extLst>
            </p:cNvPr>
            <p:cNvSpPr/>
            <p:nvPr/>
          </p:nvSpPr>
          <p:spPr bwMode="auto">
            <a:xfrm>
              <a:off x="7009332" y="3429001"/>
              <a:ext cx="2211940" cy="1063431"/>
            </a:xfrm>
            <a:custGeom>
              <a:avLst/>
              <a:gdLst>
                <a:gd name="connsiteX0" fmla="*/ 0 w 2211939"/>
                <a:gd name="connsiteY0" fmla="*/ 1063431 h 2126862"/>
                <a:gd name="connsiteX1" fmla="*/ 1105970 w 2211939"/>
                <a:gd name="connsiteY1" fmla="*/ 0 h 2126862"/>
                <a:gd name="connsiteX2" fmla="*/ 2211940 w 2211939"/>
                <a:gd name="connsiteY2" fmla="*/ 1063431 h 2126862"/>
                <a:gd name="connsiteX3" fmla="*/ 1105970 w 2211939"/>
                <a:gd name="connsiteY3" fmla="*/ 2126862 h 2126862"/>
                <a:gd name="connsiteX4" fmla="*/ 0 w 2211939"/>
                <a:gd name="connsiteY4" fmla="*/ 1063431 h 2126862"/>
                <a:gd name="connsiteX0" fmla="*/ 1105970 w 2211940"/>
                <a:gd name="connsiteY0" fmla="*/ 0 h 2126862"/>
                <a:gd name="connsiteX1" fmla="*/ 2211940 w 2211940"/>
                <a:gd name="connsiteY1" fmla="*/ 1063431 h 2126862"/>
                <a:gd name="connsiteX2" fmla="*/ 1105970 w 2211940"/>
                <a:gd name="connsiteY2" fmla="*/ 2126862 h 2126862"/>
                <a:gd name="connsiteX3" fmla="*/ 0 w 2211940"/>
                <a:gd name="connsiteY3" fmla="*/ 1063431 h 2126862"/>
                <a:gd name="connsiteX4" fmla="*/ 1197410 w 2211940"/>
                <a:gd name="connsiteY4" fmla="*/ 91440 h 2126862"/>
                <a:gd name="connsiteX0" fmla="*/ 1105970 w 2211940"/>
                <a:gd name="connsiteY0" fmla="*/ 0 h 2126862"/>
                <a:gd name="connsiteX1" fmla="*/ 2211940 w 2211940"/>
                <a:gd name="connsiteY1" fmla="*/ 1063431 h 2126862"/>
                <a:gd name="connsiteX2" fmla="*/ 1105970 w 2211940"/>
                <a:gd name="connsiteY2" fmla="*/ 2126862 h 2126862"/>
                <a:gd name="connsiteX3" fmla="*/ 0 w 2211940"/>
                <a:gd name="connsiteY3" fmla="*/ 1063431 h 2126862"/>
                <a:gd name="connsiteX0" fmla="*/ 2211940 w 2211940"/>
                <a:gd name="connsiteY0" fmla="*/ 0 h 1063431"/>
                <a:gd name="connsiteX1" fmla="*/ 1105970 w 2211940"/>
                <a:gd name="connsiteY1" fmla="*/ 1063431 h 1063431"/>
                <a:gd name="connsiteX2" fmla="*/ 0 w 2211940"/>
                <a:gd name="connsiteY2" fmla="*/ 0 h 1063431"/>
              </a:gdLst>
              <a:ahLst/>
              <a:cxnLst>
                <a:cxn ang="0">
                  <a:pos x="connsiteX0" y="connsiteY0"/>
                </a:cxn>
                <a:cxn ang="0">
                  <a:pos x="connsiteX1" y="connsiteY1"/>
                </a:cxn>
                <a:cxn ang="0">
                  <a:pos x="connsiteX2" y="connsiteY2"/>
                </a:cxn>
              </a:cxnLst>
              <a:rect l="l" t="t" r="r" b="b"/>
              <a:pathLst>
                <a:path w="2211940" h="1063431">
                  <a:moveTo>
                    <a:pt x="2211940" y="0"/>
                  </a:moveTo>
                  <a:cubicBezTo>
                    <a:pt x="2211940" y="587317"/>
                    <a:pt x="1716780" y="1063431"/>
                    <a:pt x="1105970" y="1063431"/>
                  </a:cubicBezTo>
                  <a:cubicBezTo>
                    <a:pt x="495160" y="1063431"/>
                    <a:pt x="0" y="587317"/>
                    <a:pt x="0" y="0"/>
                  </a:cubicBezTo>
                </a:path>
              </a:pathLst>
            </a:custGeom>
            <a:noFill/>
            <a:ln w="57150">
              <a:solidFill>
                <a:srgbClr val="3B2E58"/>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Oval 31">
              <a:extLst>
                <a:ext uri="{FF2B5EF4-FFF2-40B4-BE49-F238E27FC236}">
                  <a16:creationId xmlns:a16="http://schemas.microsoft.com/office/drawing/2014/main" id="{C646C5AF-76A8-4C19-8151-3AE11EB0A51E}"/>
                </a:ext>
                <a:ext uri="{C183D7F6-B498-43B3-948B-1728B52AA6E4}">
                  <adec:decorative xmlns:adec="http://schemas.microsoft.com/office/drawing/2017/decorative" val="1"/>
                </a:ext>
              </a:extLst>
            </p:cNvPr>
            <p:cNvSpPr/>
            <p:nvPr/>
          </p:nvSpPr>
          <p:spPr bwMode="auto">
            <a:xfrm>
              <a:off x="7009332" y="2353274"/>
              <a:ext cx="2211940" cy="1063431"/>
            </a:xfrm>
            <a:custGeom>
              <a:avLst/>
              <a:gdLst>
                <a:gd name="connsiteX0" fmla="*/ 0 w 2211939"/>
                <a:gd name="connsiteY0" fmla="*/ 1063431 h 2126862"/>
                <a:gd name="connsiteX1" fmla="*/ 1105970 w 2211939"/>
                <a:gd name="connsiteY1" fmla="*/ 0 h 2126862"/>
                <a:gd name="connsiteX2" fmla="*/ 2211940 w 2211939"/>
                <a:gd name="connsiteY2" fmla="*/ 1063431 h 2126862"/>
                <a:gd name="connsiteX3" fmla="*/ 1105970 w 2211939"/>
                <a:gd name="connsiteY3" fmla="*/ 2126862 h 2126862"/>
                <a:gd name="connsiteX4" fmla="*/ 0 w 2211939"/>
                <a:gd name="connsiteY4" fmla="*/ 1063431 h 2126862"/>
                <a:gd name="connsiteX0" fmla="*/ 1105970 w 2211940"/>
                <a:gd name="connsiteY0" fmla="*/ 2126862 h 2218302"/>
                <a:gd name="connsiteX1" fmla="*/ 0 w 2211940"/>
                <a:gd name="connsiteY1" fmla="*/ 1063431 h 2218302"/>
                <a:gd name="connsiteX2" fmla="*/ 1105970 w 2211940"/>
                <a:gd name="connsiteY2" fmla="*/ 0 h 2218302"/>
                <a:gd name="connsiteX3" fmla="*/ 2211940 w 2211940"/>
                <a:gd name="connsiteY3" fmla="*/ 1063431 h 2218302"/>
                <a:gd name="connsiteX4" fmla="*/ 1197410 w 2211940"/>
                <a:gd name="connsiteY4" fmla="*/ 2218302 h 2218302"/>
                <a:gd name="connsiteX0" fmla="*/ 1105970 w 2211940"/>
                <a:gd name="connsiteY0" fmla="*/ 2126862 h 2126862"/>
                <a:gd name="connsiteX1" fmla="*/ 0 w 2211940"/>
                <a:gd name="connsiteY1" fmla="*/ 1063431 h 2126862"/>
                <a:gd name="connsiteX2" fmla="*/ 1105970 w 2211940"/>
                <a:gd name="connsiteY2" fmla="*/ 0 h 2126862"/>
                <a:gd name="connsiteX3" fmla="*/ 2211940 w 2211940"/>
                <a:gd name="connsiteY3" fmla="*/ 1063431 h 2126862"/>
                <a:gd name="connsiteX0" fmla="*/ 0 w 2211940"/>
                <a:gd name="connsiteY0" fmla="*/ 1063431 h 1063431"/>
                <a:gd name="connsiteX1" fmla="*/ 1105970 w 2211940"/>
                <a:gd name="connsiteY1" fmla="*/ 0 h 1063431"/>
                <a:gd name="connsiteX2" fmla="*/ 2211940 w 2211940"/>
                <a:gd name="connsiteY2" fmla="*/ 1063431 h 1063431"/>
              </a:gdLst>
              <a:ahLst/>
              <a:cxnLst>
                <a:cxn ang="0">
                  <a:pos x="connsiteX0" y="connsiteY0"/>
                </a:cxn>
                <a:cxn ang="0">
                  <a:pos x="connsiteX1" y="connsiteY1"/>
                </a:cxn>
                <a:cxn ang="0">
                  <a:pos x="connsiteX2" y="connsiteY2"/>
                </a:cxn>
              </a:cxnLst>
              <a:rect l="l" t="t" r="r" b="b"/>
              <a:pathLst>
                <a:path w="2211940" h="1063431">
                  <a:moveTo>
                    <a:pt x="0" y="1063431"/>
                  </a:moveTo>
                  <a:cubicBezTo>
                    <a:pt x="0" y="476114"/>
                    <a:pt x="495160" y="0"/>
                    <a:pt x="1105970" y="0"/>
                  </a:cubicBezTo>
                  <a:cubicBezTo>
                    <a:pt x="1716780" y="0"/>
                    <a:pt x="2211940" y="476114"/>
                    <a:pt x="2211940" y="1063431"/>
                  </a:cubicBezTo>
                </a:path>
              </a:pathLst>
            </a:custGeom>
            <a:noFill/>
            <a:ln w="57150">
              <a:solidFill>
                <a:srgbClr val="8661C5"/>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a:extLst>
              <a:ext uri="{FF2B5EF4-FFF2-40B4-BE49-F238E27FC236}">
                <a16:creationId xmlns:a16="http://schemas.microsoft.com/office/drawing/2014/main" id="{F7188B23-2A72-4031-9E50-930CAB652755}"/>
              </a:ext>
            </a:extLst>
          </p:cNvPr>
          <p:cNvSpPr txBox="1"/>
          <p:nvPr/>
        </p:nvSpPr>
        <p:spPr>
          <a:xfrm>
            <a:off x="5146764" y="4401972"/>
            <a:ext cx="1837099" cy="52322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Viva Platform and Ecosystem</a:t>
            </a:r>
          </a:p>
        </p:txBody>
      </p:sp>
      <p:pic>
        <p:nvPicPr>
          <p:cNvPr id="27" name="Teams logo" descr="Microsoft Teams icon">
            <a:extLst>
              <a:ext uri="{FF2B5EF4-FFF2-40B4-BE49-F238E27FC236}">
                <a16:creationId xmlns:a16="http://schemas.microsoft.com/office/drawing/2014/main" id="{F5A0BA5B-73C4-4016-8794-AF57569D8CB0}"/>
              </a:ext>
              <a:ext uri="{C183D7F6-B498-43B3-948B-1728B52AA6E4}">
                <adec:decorative xmlns:adec="http://schemas.microsoft.com/office/drawing/2017/decorative" val="0"/>
              </a:ext>
            </a:extLst>
          </p:cNvPr>
          <p:cNvPicPr>
            <a:picLocks noChangeAspect="1"/>
          </p:cNvPicPr>
          <p:nvPr/>
        </p:nvPicPr>
        <p:blipFill rotWithShape="1">
          <a:blip r:embed="rId3"/>
          <a:srcRect l="24158" t="26830" r="25642" b="26830"/>
          <a:stretch/>
        </p:blipFill>
        <p:spPr>
          <a:xfrm>
            <a:off x="3383147" y="4293533"/>
            <a:ext cx="818350" cy="755398"/>
          </a:xfrm>
          <a:prstGeom prst="rect">
            <a:avLst/>
          </a:prstGeom>
        </p:spPr>
      </p:pic>
      <p:pic>
        <p:nvPicPr>
          <p:cNvPr id="11" name="Picture 10" descr="Microsoft 365 logo">
            <a:extLst>
              <a:ext uri="{FF2B5EF4-FFF2-40B4-BE49-F238E27FC236}">
                <a16:creationId xmlns:a16="http://schemas.microsoft.com/office/drawing/2014/main" id="{051C6C21-95F4-4E5F-8754-A48E9442E5D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371785" y="4192760"/>
            <a:ext cx="2306906" cy="847878"/>
          </a:xfrm>
          <a:prstGeom prst="rect">
            <a:avLst/>
          </a:prstGeom>
        </p:spPr>
      </p:pic>
      <p:sp>
        <p:nvSpPr>
          <p:cNvPr id="47" name="TextBox 46">
            <a:extLst>
              <a:ext uri="{FF2B5EF4-FFF2-40B4-BE49-F238E27FC236}">
                <a16:creationId xmlns:a16="http://schemas.microsoft.com/office/drawing/2014/main" id="{F7AEC835-8A69-4B35-A4C8-9B174206F6AB}"/>
              </a:ext>
            </a:extLst>
          </p:cNvPr>
          <p:cNvSpPr txBox="1"/>
          <p:nvPr/>
        </p:nvSpPr>
        <p:spPr>
          <a:xfrm>
            <a:off x="972684" y="5889818"/>
            <a:ext cx="354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ERP</a:t>
            </a:r>
          </a:p>
        </p:txBody>
      </p:sp>
      <p:sp>
        <p:nvSpPr>
          <p:cNvPr id="43" name="TextBox 42">
            <a:extLst>
              <a:ext uri="{FF2B5EF4-FFF2-40B4-BE49-F238E27FC236}">
                <a16:creationId xmlns:a16="http://schemas.microsoft.com/office/drawing/2014/main" id="{28752347-38DA-4003-908B-870F1145E01C}"/>
              </a:ext>
            </a:extLst>
          </p:cNvPr>
          <p:cNvSpPr txBox="1"/>
          <p:nvPr/>
        </p:nvSpPr>
        <p:spPr>
          <a:xfrm>
            <a:off x="2085869" y="5889818"/>
            <a:ext cx="46807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HCM</a:t>
            </a:r>
          </a:p>
        </p:txBody>
      </p:sp>
      <p:sp>
        <p:nvSpPr>
          <p:cNvPr id="44" name="TextBox 43">
            <a:extLst>
              <a:ext uri="{FF2B5EF4-FFF2-40B4-BE49-F238E27FC236}">
                <a16:creationId xmlns:a16="http://schemas.microsoft.com/office/drawing/2014/main" id="{EB74BA43-39BC-408E-AC31-6B1185468E33}"/>
              </a:ext>
            </a:extLst>
          </p:cNvPr>
          <p:cNvSpPr txBox="1"/>
          <p:nvPr/>
        </p:nvSpPr>
        <p:spPr>
          <a:xfrm>
            <a:off x="3312867" y="5889818"/>
            <a:ext cx="40235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LMS</a:t>
            </a:r>
          </a:p>
        </p:txBody>
      </p:sp>
      <p:sp>
        <p:nvSpPr>
          <p:cNvPr id="45" name="TextBox 44">
            <a:extLst>
              <a:ext uri="{FF2B5EF4-FFF2-40B4-BE49-F238E27FC236}">
                <a16:creationId xmlns:a16="http://schemas.microsoft.com/office/drawing/2014/main" id="{07679513-16B2-46EA-BB30-574EAF623AEF}"/>
              </a:ext>
            </a:extLst>
          </p:cNvPr>
          <p:cNvSpPr txBox="1"/>
          <p:nvPr/>
        </p:nvSpPr>
        <p:spPr>
          <a:xfrm>
            <a:off x="4474142" y="5889818"/>
            <a:ext cx="74578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Content</a:t>
            </a:r>
          </a:p>
        </p:txBody>
      </p:sp>
      <p:sp>
        <p:nvSpPr>
          <p:cNvPr id="50" name="TextBox 49">
            <a:extLst>
              <a:ext uri="{FF2B5EF4-FFF2-40B4-BE49-F238E27FC236}">
                <a16:creationId xmlns:a16="http://schemas.microsoft.com/office/drawing/2014/main" id="{199F0DE0-17DC-44E5-AA64-68C89E66F985}"/>
              </a:ext>
            </a:extLst>
          </p:cNvPr>
          <p:cNvSpPr txBox="1"/>
          <p:nvPr/>
        </p:nvSpPr>
        <p:spPr>
          <a:xfrm>
            <a:off x="5978845" y="5889818"/>
            <a:ext cx="47288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Apps</a:t>
            </a:r>
          </a:p>
        </p:txBody>
      </p:sp>
      <p:sp>
        <p:nvSpPr>
          <p:cNvPr id="46" name="TextBox 45">
            <a:extLst>
              <a:ext uri="{FF2B5EF4-FFF2-40B4-BE49-F238E27FC236}">
                <a16:creationId xmlns:a16="http://schemas.microsoft.com/office/drawing/2014/main" id="{DC8123E4-71AA-41B7-B06B-19F02A3D3BCB}"/>
              </a:ext>
            </a:extLst>
          </p:cNvPr>
          <p:cNvSpPr txBox="1"/>
          <p:nvPr/>
        </p:nvSpPr>
        <p:spPr>
          <a:xfrm>
            <a:off x="7210652" y="5889818"/>
            <a:ext cx="44563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CRM</a:t>
            </a:r>
          </a:p>
        </p:txBody>
      </p:sp>
      <p:sp>
        <p:nvSpPr>
          <p:cNvPr id="48" name="TextBox 47">
            <a:extLst>
              <a:ext uri="{FF2B5EF4-FFF2-40B4-BE49-F238E27FC236}">
                <a16:creationId xmlns:a16="http://schemas.microsoft.com/office/drawing/2014/main" id="{D4656816-9A76-4FC4-A6A0-8EE4965296FD}"/>
              </a:ext>
            </a:extLst>
          </p:cNvPr>
          <p:cNvSpPr txBox="1"/>
          <p:nvPr/>
        </p:nvSpPr>
        <p:spPr>
          <a:xfrm>
            <a:off x="8415208" y="5889818"/>
            <a:ext cx="81394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Wellness</a:t>
            </a:r>
          </a:p>
        </p:txBody>
      </p:sp>
      <p:sp>
        <p:nvSpPr>
          <p:cNvPr id="51" name="TextBox 50">
            <a:extLst>
              <a:ext uri="{FF2B5EF4-FFF2-40B4-BE49-F238E27FC236}">
                <a16:creationId xmlns:a16="http://schemas.microsoft.com/office/drawing/2014/main" id="{5595392A-AAC3-4E16-8083-D68D48502354}"/>
              </a:ext>
            </a:extLst>
          </p:cNvPr>
          <p:cNvSpPr txBox="1"/>
          <p:nvPr/>
        </p:nvSpPr>
        <p:spPr>
          <a:xfrm>
            <a:off x="9988067" y="5889818"/>
            <a:ext cx="122931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Many more…</a:t>
            </a:r>
          </a:p>
        </p:txBody>
      </p:sp>
      <p:grpSp>
        <p:nvGrpSpPr>
          <p:cNvPr id="57" name="Group 56">
            <a:extLst>
              <a:ext uri="{FF2B5EF4-FFF2-40B4-BE49-F238E27FC236}">
                <a16:creationId xmlns:a16="http://schemas.microsoft.com/office/drawing/2014/main" id="{B08D04B1-D657-4521-BCA0-F1E1A0EC238A}"/>
              </a:ext>
              <a:ext uri="{C183D7F6-B498-43B3-948B-1728B52AA6E4}">
                <adec:decorative xmlns:adec="http://schemas.microsoft.com/office/drawing/2017/decorative" val="1"/>
              </a:ext>
            </a:extLst>
          </p:cNvPr>
          <p:cNvGrpSpPr/>
          <p:nvPr/>
        </p:nvGrpSpPr>
        <p:grpSpPr>
          <a:xfrm>
            <a:off x="215490" y="1328012"/>
            <a:ext cx="2798064" cy="2351885"/>
            <a:chOff x="215490" y="1971485"/>
            <a:chExt cx="2798064" cy="2351885"/>
          </a:xfrm>
        </p:grpSpPr>
        <p:grpSp>
          <p:nvGrpSpPr>
            <p:cNvPr id="58" name="Group 57" descr="Example screenshot and spot illustration for Viva Connections">
              <a:extLst>
                <a:ext uri="{FF2B5EF4-FFF2-40B4-BE49-F238E27FC236}">
                  <a16:creationId xmlns:a16="http://schemas.microsoft.com/office/drawing/2014/main" id="{9889C370-82B6-4B99-AD01-377C2E13A641}"/>
                </a:ext>
              </a:extLst>
            </p:cNvPr>
            <p:cNvGrpSpPr/>
            <p:nvPr/>
          </p:nvGrpSpPr>
          <p:grpSpPr>
            <a:xfrm>
              <a:off x="215490" y="1971485"/>
              <a:ext cx="2798064" cy="1933690"/>
              <a:chOff x="215490" y="1971485"/>
              <a:chExt cx="2798064" cy="1933690"/>
            </a:xfrm>
          </p:grpSpPr>
          <p:pic>
            <p:nvPicPr>
              <p:cNvPr id="60" name="Picture 6">
                <a:extLst>
                  <a:ext uri="{FF2B5EF4-FFF2-40B4-BE49-F238E27FC236}">
                    <a16:creationId xmlns:a16="http://schemas.microsoft.com/office/drawing/2014/main" id="{8C05A934-DB39-4D88-8C86-99F0DCD3C8F3}"/>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215490" y="2329466"/>
                <a:ext cx="2798064" cy="1575709"/>
              </a:xfrm>
              <a:prstGeom prst="rect">
                <a:avLst/>
              </a:prstGeom>
              <a:ln>
                <a:noFill/>
              </a:ln>
            </p:spPr>
          </p:pic>
          <p:grpSp>
            <p:nvGrpSpPr>
              <p:cNvPr id="61" name="Group 60">
                <a:extLst>
                  <a:ext uri="{FF2B5EF4-FFF2-40B4-BE49-F238E27FC236}">
                    <a16:creationId xmlns:a16="http://schemas.microsoft.com/office/drawing/2014/main" id="{29704AE2-BFF4-4AD4-903D-C987D3CDC717}"/>
                  </a:ext>
                  <a:ext uri="{C183D7F6-B498-43B3-948B-1728B52AA6E4}">
                    <adec:decorative xmlns:adec="http://schemas.microsoft.com/office/drawing/2017/decorative" val="1"/>
                  </a:ext>
                </a:extLst>
              </p:cNvPr>
              <p:cNvGrpSpPr/>
              <p:nvPr/>
            </p:nvGrpSpPr>
            <p:grpSpPr>
              <a:xfrm>
                <a:off x="1248762" y="1971485"/>
                <a:ext cx="731520" cy="731520"/>
                <a:chOff x="1221330" y="1971485"/>
                <a:chExt cx="731520" cy="731520"/>
              </a:xfrm>
            </p:grpSpPr>
            <p:sp>
              <p:nvSpPr>
                <p:cNvPr id="62" name="Oval 61">
                  <a:extLst>
                    <a:ext uri="{FF2B5EF4-FFF2-40B4-BE49-F238E27FC236}">
                      <a16:creationId xmlns:a16="http://schemas.microsoft.com/office/drawing/2014/main" id="{A2496AAD-03CF-49BD-AA4A-4BDB9ADA256C}"/>
                    </a:ext>
                    <a:ext uri="{C183D7F6-B498-43B3-948B-1728B52AA6E4}">
                      <adec:decorative xmlns:adec="http://schemas.microsoft.com/office/drawing/2017/decorative" val="1"/>
                    </a:ext>
                  </a:extLst>
                </p:cNvPr>
                <p:cNvSpPr/>
                <p:nvPr/>
              </p:nvSpPr>
              <p:spPr bwMode="auto">
                <a:xfrm>
                  <a:off x="1221330" y="1971485"/>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Graphic 80">
                  <a:extLst>
                    <a:ext uri="{FF2B5EF4-FFF2-40B4-BE49-F238E27FC236}">
                      <a16:creationId xmlns:a16="http://schemas.microsoft.com/office/drawing/2014/main" id="{1603247C-C54F-452A-B7C2-A6B5FB9A20B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44787" y="2109445"/>
                  <a:ext cx="484607" cy="491812"/>
                </a:xfrm>
                <a:prstGeom prst="rect">
                  <a:avLst/>
                </a:prstGeom>
              </p:spPr>
            </p:pic>
          </p:grpSp>
        </p:grpSp>
        <p:sp>
          <p:nvSpPr>
            <p:cNvPr id="59" name="object 5">
              <a:extLst>
                <a:ext uri="{FF2B5EF4-FFF2-40B4-BE49-F238E27FC236}">
                  <a16:creationId xmlns:a16="http://schemas.microsoft.com/office/drawing/2014/main" id="{E4A7B0BD-22B5-4A84-A557-7657B3DC9CE1}"/>
                </a:ext>
              </a:extLst>
            </p:cNvPr>
            <p:cNvSpPr txBox="1"/>
            <p:nvPr/>
          </p:nvSpPr>
          <p:spPr>
            <a:xfrm>
              <a:off x="562962" y="4066462"/>
              <a:ext cx="2103120" cy="256908"/>
            </a:xfrm>
            <a:prstGeom prst="rect">
              <a:avLst/>
            </a:prstGeom>
          </p:spPr>
          <p:txBody>
            <a:bodyPr vert="horz" wrap="square" lIns="0" tIns="10583" rIns="0" bIns="0" rtlCol="0" anchor="t">
              <a:spAutoFit/>
            </a:body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008272"/>
                  </a:solidFill>
                  <a:effectLst/>
                  <a:uLnTx/>
                  <a:uFillTx/>
                  <a:latin typeface="Segoe UI Semibold"/>
                  <a:ea typeface="+mn-ea"/>
                  <a:cs typeface="Segoe UI Semibold"/>
                </a:rPr>
                <a:t>Viva Connections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grpSp>
      <p:grpSp>
        <p:nvGrpSpPr>
          <p:cNvPr id="82" name="Group 81">
            <a:extLst>
              <a:ext uri="{FF2B5EF4-FFF2-40B4-BE49-F238E27FC236}">
                <a16:creationId xmlns:a16="http://schemas.microsoft.com/office/drawing/2014/main" id="{F43F77AC-5ED3-475B-8891-5CDB7E851223}"/>
              </a:ext>
              <a:ext uri="{C183D7F6-B498-43B3-948B-1728B52AA6E4}">
                <adec:decorative xmlns:adec="http://schemas.microsoft.com/office/drawing/2017/decorative" val="1"/>
              </a:ext>
            </a:extLst>
          </p:cNvPr>
          <p:cNvGrpSpPr/>
          <p:nvPr/>
        </p:nvGrpSpPr>
        <p:grpSpPr>
          <a:xfrm>
            <a:off x="3179430" y="1328012"/>
            <a:ext cx="2801261" cy="2351885"/>
            <a:chOff x="3179430" y="1971485"/>
            <a:chExt cx="2801261" cy="2351885"/>
          </a:xfrm>
        </p:grpSpPr>
        <p:grpSp>
          <p:nvGrpSpPr>
            <p:cNvPr id="83" name="Group 82" descr="Example screenshot and spot illustration for Viva Insights">
              <a:extLst>
                <a:ext uri="{FF2B5EF4-FFF2-40B4-BE49-F238E27FC236}">
                  <a16:creationId xmlns:a16="http://schemas.microsoft.com/office/drawing/2014/main" id="{47F3FE9B-BBFD-42DA-B967-ED690A1A67E1}"/>
                </a:ext>
              </a:extLst>
            </p:cNvPr>
            <p:cNvGrpSpPr/>
            <p:nvPr/>
          </p:nvGrpSpPr>
          <p:grpSpPr>
            <a:xfrm>
              <a:off x="3179430" y="1971485"/>
              <a:ext cx="2801261" cy="1933690"/>
              <a:chOff x="3179430" y="1971485"/>
              <a:chExt cx="2801261" cy="1933690"/>
            </a:xfrm>
          </p:grpSpPr>
          <p:pic>
            <p:nvPicPr>
              <p:cNvPr id="85" name="Picture 84">
                <a:extLst>
                  <a:ext uri="{FF2B5EF4-FFF2-40B4-BE49-F238E27FC236}">
                    <a16:creationId xmlns:a16="http://schemas.microsoft.com/office/drawing/2014/main" id="{EF501177-0EA0-42A4-8767-DEAD3C53FA0B}"/>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179430" y="2329466"/>
                <a:ext cx="2801261" cy="1575709"/>
              </a:xfrm>
              <a:prstGeom prst="rect">
                <a:avLst/>
              </a:prstGeom>
              <a:ln>
                <a:noFill/>
              </a:ln>
            </p:spPr>
          </p:pic>
          <p:grpSp>
            <p:nvGrpSpPr>
              <p:cNvPr id="86" name="Group 85">
                <a:extLst>
                  <a:ext uri="{FF2B5EF4-FFF2-40B4-BE49-F238E27FC236}">
                    <a16:creationId xmlns:a16="http://schemas.microsoft.com/office/drawing/2014/main" id="{E076377F-FAC0-443F-ABE5-ACF41E8E6C38}"/>
                  </a:ext>
                  <a:ext uri="{C183D7F6-B498-43B3-948B-1728B52AA6E4}">
                    <adec:decorative xmlns:adec="http://schemas.microsoft.com/office/drawing/2017/decorative" val="1"/>
                  </a:ext>
                </a:extLst>
              </p:cNvPr>
              <p:cNvGrpSpPr/>
              <p:nvPr/>
            </p:nvGrpSpPr>
            <p:grpSpPr>
              <a:xfrm>
                <a:off x="4214300" y="1971485"/>
                <a:ext cx="731520" cy="731520"/>
                <a:chOff x="4186151" y="1971485"/>
                <a:chExt cx="731520" cy="731520"/>
              </a:xfrm>
            </p:grpSpPr>
            <p:sp>
              <p:nvSpPr>
                <p:cNvPr id="87" name="Oval 86">
                  <a:extLst>
                    <a:ext uri="{FF2B5EF4-FFF2-40B4-BE49-F238E27FC236}">
                      <a16:creationId xmlns:a16="http://schemas.microsoft.com/office/drawing/2014/main" id="{1707A31F-31AD-4A05-BB43-68117452E5DF}"/>
                    </a:ext>
                    <a:ext uri="{C183D7F6-B498-43B3-948B-1728B52AA6E4}">
                      <adec:decorative xmlns:adec="http://schemas.microsoft.com/office/drawing/2017/decorative" val="1"/>
                    </a:ext>
                  </a:extLst>
                </p:cNvPr>
                <p:cNvSpPr/>
                <p:nvPr/>
              </p:nvSpPr>
              <p:spPr bwMode="auto">
                <a:xfrm>
                  <a:off x="4186151" y="1971485"/>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D6C7B22A-625E-4341-B3F2-2557D274438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8701" y="2109032"/>
                  <a:ext cx="466421" cy="456426"/>
                </a:xfrm>
                <a:prstGeom prst="rect">
                  <a:avLst/>
                </a:prstGeom>
              </p:spPr>
            </p:pic>
          </p:grpSp>
        </p:grpSp>
        <p:sp>
          <p:nvSpPr>
            <p:cNvPr id="84" name="object 5">
              <a:extLst>
                <a:ext uri="{FF2B5EF4-FFF2-40B4-BE49-F238E27FC236}">
                  <a16:creationId xmlns:a16="http://schemas.microsoft.com/office/drawing/2014/main" id="{AFA8BED5-C167-4FAE-8612-E9A4B1A7D592}"/>
                </a:ext>
              </a:extLst>
            </p:cNvPr>
            <p:cNvSpPr txBox="1"/>
            <p:nvPr/>
          </p:nvSpPr>
          <p:spPr>
            <a:xfrm>
              <a:off x="3528500" y="4066462"/>
              <a:ext cx="2103120" cy="256908"/>
            </a:xfrm>
            <a:prstGeom prst="rect">
              <a:avLst/>
            </a:prstGeom>
          </p:spPr>
          <p:txBody>
            <a:bodyPr vert="horz" wrap="square" lIns="0" tIns="10583" rIns="0" bIns="0" rtlCol="0" anchor="t">
              <a:spAutoFit/>
            </a:body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D53B01"/>
                  </a:solidFill>
                  <a:effectLst/>
                  <a:uLnTx/>
                  <a:uFillTx/>
                  <a:latin typeface="Segoe UI Semibold"/>
                  <a:ea typeface="+mn-ea"/>
                  <a:cs typeface="Segoe UI Semibold"/>
                </a:rPr>
                <a:t>Viva Insights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grpSp>
      <p:grpSp>
        <p:nvGrpSpPr>
          <p:cNvPr id="89" name="Group 88">
            <a:extLst>
              <a:ext uri="{FF2B5EF4-FFF2-40B4-BE49-F238E27FC236}">
                <a16:creationId xmlns:a16="http://schemas.microsoft.com/office/drawing/2014/main" id="{4658C01B-31C9-40E0-8077-18A314D3DA0B}"/>
              </a:ext>
              <a:ext uri="{C183D7F6-B498-43B3-948B-1728B52AA6E4}">
                <adec:decorative xmlns:adec="http://schemas.microsoft.com/office/drawing/2017/decorative" val="1"/>
              </a:ext>
            </a:extLst>
          </p:cNvPr>
          <p:cNvGrpSpPr/>
          <p:nvPr/>
        </p:nvGrpSpPr>
        <p:grpSpPr>
          <a:xfrm>
            <a:off x="6146567" y="1328012"/>
            <a:ext cx="2801260" cy="2351885"/>
            <a:chOff x="6146567" y="1971485"/>
            <a:chExt cx="2801260" cy="2351885"/>
          </a:xfrm>
        </p:grpSpPr>
        <p:grpSp>
          <p:nvGrpSpPr>
            <p:cNvPr id="90" name="Group 89" descr="Example screenshot and spot illustration for Viva Topics">
              <a:extLst>
                <a:ext uri="{FF2B5EF4-FFF2-40B4-BE49-F238E27FC236}">
                  <a16:creationId xmlns:a16="http://schemas.microsoft.com/office/drawing/2014/main" id="{3FE3E164-A4FF-4A9B-89AA-1F583AF8550C}"/>
                </a:ext>
              </a:extLst>
            </p:cNvPr>
            <p:cNvGrpSpPr/>
            <p:nvPr/>
          </p:nvGrpSpPr>
          <p:grpSpPr>
            <a:xfrm>
              <a:off x="6146567" y="1971485"/>
              <a:ext cx="2801260" cy="1933690"/>
              <a:chOff x="6146567" y="1971485"/>
              <a:chExt cx="2801260" cy="1933690"/>
            </a:xfrm>
          </p:grpSpPr>
          <p:pic>
            <p:nvPicPr>
              <p:cNvPr id="92" name="Picture 91">
                <a:extLst>
                  <a:ext uri="{FF2B5EF4-FFF2-40B4-BE49-F238E27FC236}">
                    <a16:creationId xmlns:a16="http://schemas.microsoft.com/office/drawing/2014/main" id="{C4E4EA73-7C6B-440B-81CF-1BE88E92EAA8}"/>
                  </a:ext>
                  <a:ext uri="{C183D7F6-B498-43B3-948B-1728B52AA6E4}">
                    <adec:decorative xmlns:adec="http://schemas.microsoft.com/office/drawing/2017/decorative" val="1"/>
                  </a:ext>
                </a:extLst>
              </p:cNvPr>
              <p:cNvPicPr>
                <a:picLocks noChangeAspect="1"/>
              </p:cNvPicPr>
              <p:nvPr/>
            </p:nvPicPr>
            <p:blipFill rotWithShape="1">
              <a:blip r:embed="rId11"/>
              <a:srcRect b="15625"/>
              <a:stretch/>
            </p:blipFill>
            <p:spPr>
              <a:xfrm>
                <a:off x="6146567" y="2329466"/>
                <a:ext cx="2801260" cy="1575709"/>
              </a:xfrm>
              <a:prstGeom prst="rect">
                <a:avLst/>
              </a:prstGeom>
              <a:ln>
                <a:noFill/>
              </a:ln>
            </p:spPr>
          </p:pic>
          <p:grpSp>
            <p:nvGrpSpPr>
              <p:cNvPr id="93" name="Group 92">
                <a:extLst>
                  <a:ext uri="{FF2B5EF4-FFF2-40B4-BE49-F238E27FC236}">
                    <a16:creationId xmlns:a16="http://schemas.microsoft.com/office/drawing/2014/main" id="{9131624E-06AB-4575-9D0B-CB1F65559EB0}"/>
                  </a:ext>
                  <a:ext uri="{C183D7F6-B498-43B3-948B-1728B52AA6E4}">
                    <adec:decorative xmlns:adec="http://schemas.microsoft.com/office/drawing/2017/decorative" val="1"/>
                  </a:ext>
                </a:extLst>
              </p:cNvPr>
              <p:cNvGrpSpPr/>
              <p:nvPr/>
            </p:nvGrpSpPr>
            <p:grpSpPr>
              <a:xfrm>
                <a:off x="7181437" y="1971485"/>
                <a:ext cx="731520" cy="731520"/>
                <a:chOff x="7119136" y="1965811"/>
                <a:chExt cx="749364" cy="723392"/>
              </a:xfrm>
            </p:grpSpPr>
            <p:sp>
              <p:nvSpPr>
                <p:cNvPr id="94" name="Oval 93">
                  <a:extLst>
                    <a:ext uri="{FF2B5EF4-FFF2-40B4-BE49-F238E27FC236}">
                      <a16:creationId xmlns:a16="http://schemas.microsoft.com/office/drawing/2014/main" id="{3D4EBB1A-7066-469E-B114-1E8437E03CCA}"/>
                    </a:ext>
                    <a:ext uri="{C183D7F6-B498-43B3-948B-1728B52AA6E4}">
                      <adec:decorative xmlns:adec="http://schemas.microsoft.com/office/drawing/2017/decorative" val="1"/>
                    </a:ext>
                  </a:extLst>
                </p:cNvPr>
                <p:cNvSpPr/>
                <p:nvPr/>
              </p:nvSpPr>
              <p:spPr bwMode="auto">
                <a:xfrm>
                  <a:off x="7119136" y="1965811"/>
                  <a:ext cx="749364" cy="72339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Graphic 94">
                  <a:extLst>
                    <a:ext uri="{FF2B5EF4-FFF2-40B4-BE49-F238E27FC236}">
                      <a16:creationId xmlns:a16="http://schemas.microsoft.com/office/drawing/2014/main" id="{D4EC3C34-AA8A-45D6-841E-55FDA666C408}"/>
                    </a:ext>
                    <a:ext uri="{C183D7F6-B498-43B3-948B-1728B52AA6E4}">
                      <adec:decorative xmlns:adec="http://schemas.microsoft.com/office/drawing/2017/decorative" val="1"/>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7163387" y="2088271"/>
                  <a:ext cx="608858" cy="497332"/>
                </a:xfrm>
                <a:prstGeom prst="rect">
                  <a:avLst/>
                </a:prstGeom>
              </p:spPr>
            </p:pic>
          </p:grpSp>
        </p:grpSp>
        <p:sp>
          <p:nvSpPr>
            <p:cNvPr id="91" name="object 5">
              <a:extLst>
                <a:ext uri="{FF2B5EF4-FFF2-40B4-BE49-F238E27FC236}">
                  <a16:creationId xmlns:a16="http://schemas.microsoft.com/office/drawing/2014/main" id="{2F5F0EBC-68A7-49F1-BD97-5508881F2929}"/>
                </a:ext>
              </a:extLst>
            </p:cNvPr>
            <p:cNvSpPr txBox="1"/>
            <p:nvPr/>
          </p:nvSpPr>
          <p:spPr>
            <a:xfrm>
              <a:off x="6495637" y="4066462"/>
              <a:ext cx="2103120" cy="256908"/>
            </a:xfrm>
            <a:prstGeom prst="rect">
              <a:avLst/>
            </a:prstGeom>
          </p:spPr>
          <p:txBody>
            <a:bodyPr vert="horz" wrap="square" lIns="0" tIns="10583" rIns="0" bIns="0" rtlCol="0" anchor="t">
              <a:spAutoFit/>
            </a:body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9376C9"/>
                  </a:solidFill>
                  <a:effectLst/>
                  <a:uLnTx/>
                  <a:uFillTx/>
                  <a:latin typeface="Segoe UI Semibold"/>
                  <a:ea typeface="+mn-ea"/>
                  <a:cs typeface="Segoe UI Semibold"/>
                </a:rPr>
                <a:t>Viva Topics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grpSp>
      <p:grpSp>
        <p:nvGrpSpPr>
          <p:cNvPr id="96" name="Group 95">
            <a:extLst>
              <a:ext uri="{FF2B5EF4-FFF2-40B4-BE49-F238E27FC236}">
                <a16:creationId xmlns:a16="http://schemas.microsoft.com/office/drawing/2014/main" id="{F5C22D5C-7BF0-41E0-B023-889989ECF484}"/>
              </a:ext>
              <a:ext uri="{C183D7F6-B498-43B3-948B-1728B52AA6E4}">
                <adec:decorative xmlns:adec="http://schemas.microsoft.com/office/drawing/2017/decorative" val="1"/>
              </a:ext>
            </a:extLst>
          </p:cNvPr>
          <p:cNvGrpSpPr/>
          <p:nvPr/>
        </p:nvGrpSpPr>
        <p:grpSpPr>
          <a:xfrm>
            <a:off x="9113703" y="1328012"/>
            <a:ext cx="2801260" cy="2351885"/>
            <a:chOff x="9113703" y="1971485"/>
            <a:chExt cx="2801260" cy="2351885"/>
          </a:xfrm>
        </p:grpSpPr>
        <p:grpSp>
          <p:nvGrpSpPr>
            <p:cNvPr id="97" name="Group 96" descr="Example screenshot and spot illustration for Viva Learning">
              <a:extLst>
                <a:ext uri="{FF2B5EF4-FFF2-40B4-BE49-F238E27FC236}">
                  <a16:creationId xmlns:a16="http://schemas.microsoft.com/office/drawing/2014/main" id="{AAE91477-61C8-489F-9140-FBEDE157E7AD}"/>
                </a:ext>
              </a:extLst>
            </p:cNvPr>
            <p:cNvGrpSpPr/>
            <p:nvPr/>
          </p:nvGrpSpPr>
          <p:grpSpPr>
            <a:xfrm>
              <a:off x="9113703" y="1971485"/>
              <a:ext cx="2801260" cy="1933690"/>
              <a:chOff x="9113703" y="1971485"/>
              <a:chExt cx="2801260" cy="1933690"/>
            </a:xfrm>
          </p:grpSpPr>
          <p:pic>
            <p:nvPicPr>
              <p:cNvPr id="99" name="Picture 98">
                <a:extLst>
                  <a:ext uri="{FF2B5EF4-FFF2-40B4-BE49-F238E27FC236}">
                    <a16:creationId xmlns:a16="http://schemas.microsoft.com/office/drawing/2014/main" id="{6F5D2E57-56A1-4E8B-9BD8-C6A862C8648D}"/>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113703" y="2329466"/>
                <a:ext cx="2801260" cy="1575709"/>
              </a:xfrm>
              <a:prstGeom prst="rect">
                <a:avLst/>
              </a:prstGeom>
              <a:ln>
                <a:noFill/>
              </a:ln>
            </p:spPr>
          </p:pic>
          <p:grpSp>
            <p:nvGrpSpPr>
              <p:cNvPr id="100" name="Group 99">
                <a:extLst>
                  <a:ext uri="{FF2B5EF4-FFF2-40B4-BE49-F238E27FC236}">
                    <a16:creationId xmlns:a16="http://schemas.microsoft.com/office/drawing/2014/main" id="{A2A4A6CA-205F-4FEB-8C3D-66453CC6E1EB}"/>
                  </a:ext>
                  <a:ext uri="{C183D7F6-B498-43B3-948B-1728B52AA6E4}">
                    <adec:decorative xmlns:adec="http://schemas.microsoft.com/office/drawing/2017/decorative" val="1"/>
                  </a:ext>
                </a:extLst>
              </p:cNvPr>
              <p:cNvGrpSpPr/>
              <p:nvPr/>
            </p:nvGrpSpPr>
            <p:grpSpPr>
              <a:xfrm>
                <a:off x="10148573" y="1971485"/>
                <a:ext cx="731520" cy="731520"/>
                <a:chOff x="10080552" y="1965811"/>
                <a:chExt cx="749364" cy="723392"/>
              </a:xfrm>
            </p:grpSpPr>
            <p:sp>
              <p:nvSpPr>
                <p:cNvPr id="101" name="Oval 100">
                  <a:extLst>
                    <a:ext uri="{FF2B5EF4-FFF2-40B4-BE49-F238E27FC236}">
                      <a16:creationId xmlns:a16="http://schemas.microsoft.com/office/drawing/2014/main" id="{E633D3D9-7D4E-451E-A699-A9BC37EBBDD6}"/>
                    </a:ext>
                    <a:ext uri="{C183D7F6-B498-43B3-948B-1728B52AA6E4}">
                      <adec:decorative xmlns:adec="http://schemas.microsoft.com/office/drawing/2017/decorative" val="1"/>
                    </a:ext>
                  </a:extLst>
                </p:cNvPr>
                <p:cNvSpPr/>
                <p:nvPr/>
              </p:nvSpPr>
              <p:spPr bwMode="auto">
                <a:xfrm>
                  <a:off x="10080552" y="1965811"/>
                  <a:ext cx="749364" cy="72339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 name="Graphic 101">
                  <a:extLst>
                    <a:ext uri="{FF2B5EF4-FFF2-40B4-BE49-F238E27FC236}">
                      <a16:creationId xmlns:a16="http://schemas.microsoft.com/office/drawing/2014/main" id="{30CFB30C-F82C-4D23-A703-FAEB7FF4719E}"/>
                    </a:ext>
                    <a:ext uri="{C183D7F6-B498-43B3-948B-1728B52AA6E4}">
                      <adec:decorative xmlns:adec="http://schemas.microsoft.com/office/drawing/2017/decorative" val="1"/>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10155683" y="2104898"/>
                  <a:ext cx="608858" cy="497332"/>
                </a:xfrm>
                <a:prstGeom prst="rect">
                  <a:avLst/>
                </a:prstGeom>
              </p:spPr>
            </p:pic>
          </p:grpSp>
        </p:grpSp>
        <p:sp>
          <p:nvSpPr>
            <p:cNvPr id="98" name="object 5">
              <a:extLst>
                <a:ext uri="{FF2B5EF4-FFF2-40B4-BE49-F238E27FC236}">
                  <a16:creationId xmlns:a16="http://schemas.microsoft.com/office/drawing/2014/main" id="{648E67E5-9829-4DB8-9E87-BF48593D60E1}"/>
                </a:ext>
              </a:extLst>
            </p:cNvPr>
            <p:cNvSpPr txBox="1"/>
            <p:nvPr/>
          </p:nvSpPr>
          <p:spPr>
            <a:xfrm>
              <a:off x="9462773" y="4066462"/>
              <a:ext cx="2103120" cy="256908"/>
            </a:xfrm>
            <a:prstGeom prst="rect">
              <a:avLst/>
            </a:prstGeom>
          </p:spPr>
          <p:txBody>
            <a:bodyPr vert="horz" wrap="square" lIns="0" tIns="10583" rIns="0" bIns="0" rtlCol="0" anchor="t">
              <a:spAutoFit/>
            </a:body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107C10"/>
                  </a:solidFill>
                  <a:effectLst/>
                  <a:uLnTx/>
                  <a:uFillTx/>
                  <a:latin typeface="Segoe UI Semibold"/>
                  <a:ea typeface="+mn-ea"/>
                  <a:cs typeface="Segoe UI Semibold"/>
                </a:rPr>
                <a:t>Viva Learning</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grpSp>
    </p:spTree>
    <p:extLst>
      <p:ext uri="{BB962C8B-B14F-4D97-AF65-F5344CB8AC3E}">
        <p14:creationId xmlns:p14="http://schemas.microsoft.com/office/powerpoint/2010/main" val="2757484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6" presetClass="emph" presetSubtype="0" accel="100000" autoRev="1" fill="hold" grpId="1" nodeType="withEffect">
                                  <p:stCondLst>
                                    <p:cond delay="0"/>
                                  </p:stCondLst>
                                  <p:childTnLst>
                                    <p:animScale>
                                      <p:cBhvr>
                                        <p:cTn id="12" dur="500" fill="hold"/>
                                        <p:tgtEl>
                                          <p:spTgt spid="40"/>
                                        </p:tgtEl>
                                      </p:cBhvr>
                                      <p:by x="90000" y="90000"/>
                                    </p:animScale>
                                  </p:childTnLst>
                                </p:cTn>
                              </p:par>
                              <p:par>
                                <p:cTn id="13" presetID="10" presetClass="entr" presetSubtype="0"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6" presetClass="emph" presetSubtype="0" accel="100000" autoRev="1" fill="hold" nodeType="withEffect">
                                  <p:stCondLst>
                                    <p:cond delay="0"/>
                                  </p:stCondLst>
                                  <p:childTnLst>
                                    <p:animScale>
                                      <p:cBhvr>
                                        <p:cTn id="17" dur="500" fill="hold"/>
                                        <p:tgtEl>
                                          <p:spTgt spid="11"/>
                                        </p:tgtEl>
                                      </p:cBhvr>
                                      <p:by x="90000" y="90000"/>
                                    </p:animScale>
                                  </p:childTnLst>
                                </p:cTn>
                              </p:par>
                              <p:par>
                                <p:cTn id="18" presetID="10" presetClass="entr" presetSubtype="0" fill="hold" nodeType="withEffect">
                                  <p:stCondLst>
                                    <p:cond delay="5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6" presetClass="emph" presetSubtype="0" accel="100000" autoRev="1" fill="hold" nodeType="withEffect">
                                  <p:stCondLst>
                                    <p:cond delay="0"/>
                                  </p:stCondLst>
                                  <p:childTnLst>
                                    <p:animScale>
                                      <p:cBhvr>
                                        <p:cTn id="22" dur="500" fill="hold"/>
                                        <p:tgtEl>
                                          <p:spTgt spid="27"/>
                                        </p:tgtEl>
                                      </p:cBhvr>
                                      <p:by x="90000" y="90000"/>
                                    </p:animScale>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par>
                                <p:cTn id="31" presetID="8" presetClass="emph" presetSubtype="0" repeatCount="indefinite" fill="hold" nodeType="withEffect">
                                  <p:stCondLst>
                                    <p:cond delay="0"/>
                                  </p:stCondLst>
                                  <p:endCondLst>
                                    <p:cond evt="onNext" delay="0">
                                      <p:tgtEl>
                                        <p:sldTgt/>
                                      </p:tgtEl>
                                    </p:cond>
                                  </p:endCondLst>
                                  <p:childTnLst>
                                    <p:animRot by="21600000">
                                      <p:cBhvr>
                                        <p:cTn id="32" dur="5000" fill="hold"/>
                                        <p:tgtEl>
                                          <p:spTgt spid="36"/>
                                        </p:tgtEl>
                                        <p:attrNameLst>
                                          <p:attrName>r</p:attrName>
                                        </p:attrNameLst>
                                      </p:cBhvr>
                                    </p:animRot>
                                  </p:childTnLst>
                                </p:cTn>
                              </p:par>
                              <p:par>
                                <p:cTn id="33" presetID="2" presetClass="entr" presetSubtype="4" decel="10000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fill="hold"/>
                                        <p:tgtEl>
                                          <p:spTgt spid="50"/>
                                        </p:tgtEl>
                                        <p:attrNameLst>
                                          <p:attrName>ppt_x</p:attrName>
                                        </p:attrNameLst>
                                      </p:cBhvr>
                                      <p:tavLst>
                                        <p:tav tm="0">
                                          <p:val>
                                            <p:strVal val="#ppt_x"/>
                                          </p:val>
                                        </p:tav>
                                        <p:tav tm="100000">
                                          <p:val>
                                            <p:strVal val="#ppt_x"/>
                                          </p:val>
                                        </p:tav>
                                      </p:tavLst>
                                    </p:anim>
                                    <p:anim calcmode="lin" valueType="num">
                                      <p:cBhvr additive="base">
                                        <p:cTn id="52" dur="500" fill="hold"/>
                                        <p:tgtEl>
                                          <p:spTgt spid="5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60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70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40" grpId="1"/>
      <p:bldP spid="47" grpId="0"/>
      <p:bldP spid="43" grpId="0"/>
      <p:bldP spid="44" grpId="0"/>
      <p:bldP spid="45" grpId="0"/>
      <p:bldP spid="50" grpId="0"/>
      <p:bldP spid="46" grpId="0"/>
      <p:bldP spid="48"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CE122A7-5F6B-6A27-22C2-54DC299ACECF}"/>
              </a:ext>
              <a:ext uri="{C183D7F6-B498-43B3-948B-1728B52AA6E4}">
                <adec:decorative xmlns:adec="http://schemas.microsoft.com/office/drawing/2017/decorative" val="1"/>
              </a:ext>
            </a:extLst>
          </p:cNvPr>
          <p:cNvSpPr/>
          <p:nvPr/>
        </p:nvSpPr>
        <p:spPr bwMode="auto">
          <a:xfrm rot="5400000">
            <a:off x="7152090" y="-760677"/>
            <a:ext cx="302946" cy="8969003"/>
          </a:xfrm>
          <a:prstGeom prst="roundRect">
            <a:avLst>
              <a:gd name="adj" fmla="val 50000"/>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202963-A6EB-4B8D-931E-2823C8D9B398}"/>
              </a:ext>
            </a:extLst>
          </p:cNvPr>
          <p:cNvSpPr>
            <a:spLocks noGrp="1"/>
          </p:cNvSpPr>
          <p:nvPr>
            <p:ph type="title"/>
          </p:nvPr>
        </p:nvSpPr>
        <p:spPr/>
        <p:txBody>
          <a:bodyPr/>
          <a:lstStyle/>
          <a:p>
            <a:r>
              <a:rPr lang="en-US">
                <a:cs typeface="Segoe UI"/>
              </a:rPr>
              <a:t>Dev Toolkit and/or API Availability </a:t>
            </a:r>
            <a:r>
              <a:rPr lang="en-US" dirty="0">
                <a:cs typeface="Segoe UI"/>
              </a:rPr>
              <a:t>Timeline</a:t>
            </a:r>
            <a:endParaRPr lang="en-US" dirty="0"/>
          </a:p>
        </p:txBody>
      </p:sp>
      <p:grpSp>
        <p:nvGrpSpPr>
          <p:cNvPr id="21" name="Group 20" descr="Timeline">
            <a:extLst>
              <a:ext uri="{FF2B5EF4-FFF2-40B4-BE49-F238E27FC236}">
                <a16:creationId xmlns:a16="http://schemas.microsoft.com/office/drawing/2014/main" id="{64AC11D7-1F72-4C4E-B282-F3A4A9BA4976}"/>
              </a:ext>
            </a:extLst>
          </p:cNvPr>
          <p:cNvGrpSpPr/>
          <p:nvPr/>
        </p:nvGrpSpPr>
        <p:grpSpPr>
          <a:xfrm>
            <a:off x="511094" y="2012871"/>
            <a:ext cx="11275919" cy="2802051"/>
            <a:chOff x="511094" y="2012871"/>
            <a:chExt cx="11275919" cy="2802051"/>
          </a:xfrm>
        </p:grpSpPr>
        <p:grpSp>
          <p:nvGrpSpPr>
            <p:cNvPr id="20" name="Group 19" descr="Timeline">
              <a:extLst>
                <a:ext uri="{FF2B5EF4-FFF2-40B4-BE49-F238E27FC236}">
                  <a16:creationId xmlns:a16="http://schemas.microsoft.com/office/drawing/2014/main" id="{98E248A9-D028-4FB8-8F05-A826C64FB610}"/>
                </a:ext>
              </a:extLst>
            </p:cNvPr>
            <p:cNvGrpSpPr/>
            <p:nvPr/>
          </p:nvGrpSpPr>
          <p:grpSpPr>
            <a:xfrm>
              <a:off x="580358" y="3565033"/>
              <a:ext cx="8979513" cy="307919"/>
              <a:chOff x="580358" y="3565033"/>
              <a:chExt cx="8979513" cy="307919"/>
            </a:xfrm>
          </p:grpSpPr>
          <p:sp>
            <p:nvSpPr>
              <p:cNvPr id="4" name="Rectangle: Rounded Corners 3">
                <a:extLst>
                  <a:ext uri="{FF2B5EF4-FFF2-40B4-BE49-F238E27FC236}">
                    <a16:creationId xmlns:a16="http://schemas.microsoft.com/office/drawing/2014/main" id="{ED9E8AC0-532B-4724-A14C-220FE94B510C}"/>
                  </a:ext>
                  <a:ext uri="{C183D7F6-B498-43B3-948B-1728B52AA6E4}">
                    <adec:decorative xmlns:adec="http://schemas.microsoft.com/office/drawing/2017/decorative" val="1"/>
                  </a:ext>
                </a:extLst>
              </p:cNvPr>
              <p:cNvSpPr/>
              <p:nvPr/>
            </p:nvSpPr>
            <p:spPr bwMode="auto">
              <a:xfrm rot="5400000">
                <a:off x="4923897" y="-763023"/>
                <a:ext cx="302946" cy="8969003"/>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83D45E7-6059-4203-8610-874C42700685}"/>
                  </a:ext>
                  <a:ext uri="{C183D7F6-B498-43B3-948B-1728B52AA6E4}">
                    <adec:decorative xmlns:adec="http://schemas.microsoft.com/office/drawing/2017/decorative" val="1"/>
                  </a:ext>
                </a:extLst>
              </p:cNvPr>
              <p:cNvSpPr/>
              <p:nvPr/>
            </p:nvSpPr>
            <p:spPr bwMode="auto">
              <a:xfrm rot="5400000">
                <a:off x="3714041" y="441861"/>
                <a:ext cx="294188" cy="6540533"/>
              </a:xfrm>
              <a:prstGeom prst="roundRect">
                <a:avLst>
                  <a:gd name="adj" fmla="val 50000"/>
                </a:avLst>
              </a:prstGeom>
              <a:solidFill>
                <a:schemeClr val="accent6"/>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21504643-4E05-48BC-8AF3-8669EE0662A0}"/>
                  </a:ext>
                  <a:ext uri="{C183D7F6-B498-43B3-948B-1728B52AA6E4}">
                    <adec:decorative xmlns:adec="http://schemas.microsoft.com/office/drawing/2017/decorative" val="1"/>
                  </a:ext>
                </a:extLst>
              </p:cNvPr>
              <p:cNvSpPr/>
              <p:nvPr/>
            </p:nvSpPr>
            <p:spPr bwMode="auto">
              <a:xfrm rot="5400000">
                <a:off x="2573209" y="1582693"/>
                <a:ext cx="302946" cy="4267628"/>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663FE76-2786-48B3-A74B-BD210603A99E}"/>
                  </a:ext>
                  <a:ext uri="{C183D7F6-B498-43B3-948B-1728B52AA6E4}">
                    <adec:decorative xmlns:adec="http://schemas.microsoft.com/office/drawing/2017/decorative" val="1"/>
                  </a:ext>
                </a:extLst>
              </p:cNvPr>
              <p:cNvSpPr/>
              <p:nvPr/>
            </p:nvSpPr>
            <p:spPr bwMode="auto">
              <a:xfrm rot="5400000">
                <a:off x="1553245" y="2592146"/>
                <a:ext cx="294188" cy="2239962"/>
              </a:xfrm>
              <a:prstGeom prst="roundRect">
                <a:avLst>
                  <a:gd name="adj" fmla="val 50000"/>
                </a:avLst>
              </a:prstGeom>
              <a:solidFill>
                <a:schemeClr val="accent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descr="Date 1">
              <a:extLst>
                <a:ext uri="{FF2B5EF4-FFF2-40B4-BE49-F238E27FC236}">
                  <a16:creationId xmlns:a16="http://schemas.microsoft.com/office/drawing/2014/main" id="{5A883310-3A6D-4AE7-A41E-D2C8128B2938}"/>
                </a:ext>
              </a:extLst>
            </p:cNvPr>
            <p:cNvGrpSpPr/>
            <p:nvPr/>
          </p:nvGrpSpPr>
          <p:grpSpPr>
            <a:xfrm>
              <a:off x="511094" y="2017713"/>
              <a:ext cx="2106229" cy="1887537"/>
              <a:chOff x="511094" y="2017713"/>
              <a:chExt cx="2106229" cy="1887537"/>
            </a:xfrm>
          </p:grpSpPr>
          <p:sp>
            <p:nvSpPr>
              <p:cNvPr id="29" name="TextBox 28" descr="Date 1">
                <a:extLst>
                  <a:ext uri="{FF2B5EF4-FFF2-40B4-BE49-F238E27FC236}">
                    <a16:creationId xmlns:a16="http://schemas.microsoft.com/office/drawing/2014/main" id="{91D14663-94BF-4A24-B868-52132D04B93A}"/>
                  </a:ext>
                </a:extLst>
              </p:cNvPr>
              <p:cNvSpPr txBox="1"/>
              <p:nvPr/>
            </p:nvSpPr>
            <p:spPr>
              <a:xfrm>
                <a:off x="511094" y="2017713"/>
                <a:ext cx="1755527" cy="800219"/>
              </a:xfrm>
              <a:prstGeom prst="rect">
                <a:avLst/>
              </a:prstGeom>
              <a:noFill/>
              <a:ln>
                <a:noFill/>
              </a:ln>
            </p:spPr>
            <p:txBody>
              <a:bodyPr wrap="square" lIns="182880" tIns="0" rIns="0" bIns="0" rtlCol="0" anchor="t">
                <a:spAutoFit/>
              </a:bodyPr>
              <a:lstStyle/>
              <a:p>
                <a:r>
                  <a:rPr lang="en-US" sz="1200">
                    <a:solidFill>
                      <a:schemeClr val="accent1"/>
                    </a:solidFill>
                    <a:latin typeface="+mj-lt"/>
                  </a:rPr>
                  <a:t>November 2021</a:t>
                </a:r>
                <a:endParaRPr lang="en-US">
                  <a:solidFill>
                    <a:schemeClr val="accent1"/>
                  </a:solidFill>
                </a:endParaRPr>
              </a:p>
              <a:p>
                <a:r>
                  <a:rPr lang="en-US" sz="2000"/>
                  <a:t>Viva Connections</a:t>
                </a:r>
                <a:endParaRPr lang="en-US"/>
              </a:p>
            </p:txBody>
          </p:sp>
          <p:sp>
            <p:nvSpPr>
              <p:cNvPr id="14" name="Oval 13">
                <a:extLst>
                  <a:ext uri="{FF2B5EF4-FFF2-40B4-BE49-F238E27FC236}">
                    <a16:creationId xmlns:a16="http://schemas.microsoft.com/office/drawing/2014/main" id="{E176E060-C80A-4410-81F2-9D709F126291}"/>
                  </a:ext>
                  <a:ext uri="{C183D7F6-B498-43B3-948B-1728B52AA6E4}">
                    <adec:decorative xmlns:adec="http://schemas.microsoft.com/office/drawing/2017/decorative" val="1"/>
                  </a:ext>
                </a:extLst>
              </p:cNvPr>
              <p:cNvSpPr/>
              <p:nvPr/>
            </p:nvSpPr>
            <p:spPr bwMode="auto">
              <a:xfrm>
                <a:off x="2223623" y="3511550"/>
                <a:ext cx="393700" cy="393700"/>
              </a:xfrm>
              <a:prstGeom prst="ellipse">
                <a:avLst/>
              </a:prstGeom>
              <a:noFill/>
              <a:ln w="92075">
                <a:solidFill>
                  <a:schemeClr val="bg1"/>
                </a:solidFill>
                <a:headEnd type="none" w="med" len="med"/>
                <a:tailEnd type="none" w="med" len="med"/>
              </a:ln>
              <a:effectLst>
                <a:outerShdw blurRad="1016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34F0C70A-F8EA-4703-B8D0-2DFBBD841AE7}"/>
                  </a:ext>
                  <a:ext uri="{C183D7F6-B498-43B3-948B-1728B52AA6E4}">
                    <adec:decorative xmlns:adec="http://schemas.microsoft.com/office/drawing/2017/decorative" val="1"/>
                  </a:ext>
                </a:extLst>
              </p:cNvPr>
              <p:cNvCxnSpPr>
                <a:cxnSpLocks/>
              </p:cNvCxnSpPr>
              <p:nvPr/>
            </p:nvCxnSpPr>
            <p:spPr>
              <a:xfrm flipH="1" flipV="1">
                <a:off x="2420473" y="2017713"/>
                <a:ext cx="0" cy="1693862"/>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descr="Date 4">
              <a:extLst>
                <a:ext uri="{FF2B5EF4-FFF2-40B4-BE49-F238E27FC236}">
                  <a16:creationId xmlns:a16="http://schemas.microsoft.com/office/drawing/2014/main" id="{55446E92-FF77-482D-BCE8-2BA3AF60AD59}"/>
                </a:ext>
              </a:extLst>
            </p:cNvPr>
            <p:cNvGrpSpPr/>
            <p:nvPr/>
          </p:nvGrpSpPr>
          <p:grpSpPr>
            <a:xfrm>
              <a:off x="8722922" y="2026784"/>
              <a:ext cx="1990227" cy="1878466"/>
              <a:chOff x="8722922" y="2026784"/>
              <a:chExt cx="1990227" cy="1878466"/>
            </a:xfrm>
          </p:grpSpPr>
          <p:sp>
            <p:nvSpPr>
              <p:cNvPr id="39" name="Oval 38">
                <a:extLst>
                  <a:ext uri="{FF2B5EF4-FFF2-40B4-BE49-F238E27FC236}">
                    <a16:creationId xmlns:a16="http://schemas.microsoft.com/office/drawing/2014/main" id="{E5124CA7-8E9B-46D4-BDAF-10CBCAAFF9E7}"/>
                  </a:ext>
                  <a:ext uri="{C183D7F6-B498-43B3-948B-1728B52AA6E4}">
                    <adec:decorative xmlns:adec="http://schemas.microsoft.com/office/drawing/2017/decorative" val="1"/>
                  </a:ext>
                </a:extLst>
              </p:cNvPr>
              <p:cNvSpPr/>
              <p:nvPr/>
            </p:nvSpPr>
            <p:spPr bwMode="auto">
              <a:xfrm>
                <a:off x="10319449" y="3511550"/>
                <a:ext cx="393700" cy="393700"/>
              </a:xfrm>
              <a:prstGeom prst="ellipse">
                <a:avLst/>
              </a:prstGeom>
              <a:noFill/>
              <a:ln w="92075">
                <a:solidFill>
                  <a:schemeClr val="bg1"/>
                </a:solidFill>
                <a:headEnd type="none" w="med" len="med"/>
                <a:tailEnd type="none" w="med" len="med"/>
              </a:ln>
              <a:effectLst>
                <a:outerShdw blurRad="1016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TextBox 40" descr="Date 4">
                <a:extLst>
                  <a:ext uri="{FF2B5EF4-FFF2-40B4-BE49-F238E27FC236}">
                    <a16:creationId xmlns:a16="http://schemas.microsoft.com/office/drawing/2014/main" id="{41D12AD0-5532-4EB5-A9E5-0336D4811E74}"/>
                  </a:ext>
                </a:extLst>
              </p:cNvPr>
              <p:cNvSpPr txBox="1"/>
              <p:nvPr/>
            </p:nvSpPr>
            <p:spPr>
              <a:xfrm>
                <a:off x="8722922" y="2026784"/>
                <a:ext cx="1711734" cy="800219"/>
              </a:xfrm>
              <a:prstGeom prst="rect">
                <a:avLst/>
              </a:prstGeom>
              <a:noFill/>
              <a:ln>
                <a:noFill/>
              </a:ln>
            </p:spPr>
            <p:txBody>
              <a:bodyPr wrap="square" lIns="0" tIns="0" rIns="182880" bIns="0" rtlCol="0" anchor="t">
                <a:spAutoFit/>
              </a:bodyPr>
              <a:lstStyle/>
              <a:p>
                <a:pPr algn="r"/>
                <a:r>
                  <a:rPr lang="en-US" sz="1200">
                    <a:solidFill>
                      <a:schemeClr val="accent1"/>
                    </a:solidFill>
                    <a:latin typeface="+mj-lt"/>
                  </a:rPr>
                  <a:t>H2 CY2022</a:t>
                </a:r>
              </a:p>
              <a:p>
                <a:pPr algn="r"/>
                <a:r>
                  <a:rPr lang="en-US" sz="2000">
                    <a:cs typeface="Segoe UI"/>
                  </a:rPr>
                  <a:t>Viva Topics &amp; Viva Learning</a:t>
                </a:r>
              </a:p>
            </p:txBody>
          </p:sp>
        </p:grpSp>
        <p:grpSp>
          <p:nvGrpSpPr>
            <p:cNvPr id="10" name="Group 9" descr="Date 6">
              <a:extLst>
                <a:ext uri="{FF2B5EF4-FFF2-40B4-BE49-F238E27FC236}">
                  <a16:creationId xmlns:a16="http://schemas.microsoft.com/office/drawing/2014/main" id="{2BC57ADF-89A4-481C-A6E7-630092D86215}"/>
                </a:ext>
              </a:extLst>
            </p:cNvPr>
            <p:cNvGrpSpPr/>
            <p:nvPr/>
          </p:nvGrpSpPr>
          <p:grpSpPr>
            <a:xfrm>
              <a:off x="8655133" y="2012871"/>
              <a:ext cx="3131880" cy="2802051"/>
              <a:chOff x="8655133" y="2012871"/>
              <a:chExt cx="3131880" cy="2802051"/>
            </a:xfrm>
          </p:grpSpPr>
          <p:cxnSp>
            <p:nvCxnSpPr>
              <p:cNvPr id="27" name="Straight Connector 26">
                <a:extLst>
                  <a:ext uri="{FF2B5EF4-FFF2-40B4-BE49-F238E27FC236}">
                    <a16:creationId xmlns:a16="http://schemas.microsoft.com/office/drawing/2014/main" id="{742950AD-C4D1-4432-9888-1C27F2D3F31B}"/>
                  </a:ext>
                  <a:ext uri="{C183D7F6-B498-43B3-948B-1728B52AA6E4}">
                    <adec:decorative xmlns:adec="http://schemas.microsoft.com/office/drawing/2017/decorative" val="1"/>
                  </a:ext>
                </a:extLst>
              </p:cNvPr>
              <p:cNvCxnSpPr>
                <a:cxnSpLocks/>
              </p:cNvCxnSpPr>
              <p:nvPr/>
            </p:nvCxnSpPr>
            <p:spPr>
              <a:xfrm flipH="1" flipV="1">
                <a:off x="8655133" y="2012871"/>
                <a:ext cx="0" cy="1707196"/>
              </a:xfrm>
              <a:prstGeom prst="line">
                <a:avLst/>
              </a:prstGeom>
              <a:ln w="28575" cap="rnd">
                <a:solidFill>
                  <a:schemeClr val="accent5">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descr="Date 6">
                <a:extLst>
                  <a:ext uri="{FF2B5EF4-FFF2-40B4-BE49-F238E27FC236}">
                    <a16:creationId xmlns:a16="http://schemas.microsoft.com/office/drawing/2014/main" id="{07DBB136-C0AF-423F-A2BC-B6F5A9774892}"/>
                  </a:ext>
                </a:extLst>
              </p:cNvPr>
              <p:cNvSpPr txBox="1"/>
              <p:nvPr/>
            </p:nvSpPr>
            <p:spPr>
              <a:xfrm>
                <a:off x="9225693" y="4322479"/>
                <a:ext cx="2561320" cy="492443"/>
              </a:xfrm>
              <a:prstGeom prst="rect">
                <a:avLst/>
              </a:prstGeom>
              <a:noFill/>
              <a:ln>
                <a:noFill/>
              </a:ln>
            </p:spPr>
            <p:txBody>
              <a:bodyPr wrap="square" lIns="182880" tIns="0" rIns="0" bIns="0" rtlCol="0" anchor="t">
                <a:spAutoFit/>
              </a:bodyPr>
              <a:lstStyle/>
              <a:p>
                <a:pPr algn="r"/>
                <a:r>
                  <a:rPr lang="en-US" sz="1200">
                    <a:solidFill>
                      <a:schemeClr val="accent1"/>
                    </a:solidFill>
                    <a:latin typeface="Segoe UI Semibold"/>
                    <a:cs typeface="Segoe UI Semibold"/>
                  </a:rPr>
                  <a:t>TBD</a:t>
                </a:r>
                <a:endParaRPr lang="en-US">
                  <a:solidFill>
                    <a:schemeClr val="accent1"/>
                  </a:solidFill>
                </a:endParaRPr>
              </a:p>
              <a:p>
                <a:pPr algn="r"/>
                <a:r>
                  <a:rPr lang="en-US" sz="2000">
                    <a:cs typeface="Segoe UI"/>
                  </a:rPr>
                  <a:t>Viva Insights</a:t>
                </a:r>
              </a:p>
            </p:txBody>
          </p:sp>
        </p:grpSp>
      </p:grpSp>
      <p:sp>
        <p:nvSpPr>
          <p:cNvPr id="7" name="Oval 6">
            <a:extLst>
              <a:ext uri="{FF2B5EF4-FFF2-40B4-BE49-F238E27FC236}">
                <a16:creationId xmlns:a16="http://schemas.microsoft.com/office/drawing/2014/main" id="{98D8C888-A658-171B-075E-014481B3E7E0}"/>
              </a:ext>
              <a:ext uri="{C183D7F6-B498-43B3-948B-1728B52AA6E4}">
                <adec:decorative xmlns:adec="http://schemas.microsoft.com/office/drawing/2017/decorative" val="1"/>
              </a:ext>
            </a:extLst>
          </p:cNvPr>
          <p:cNvSpPr/>
          <p:nvPr/>
        </p:nvSpPr>
        <p:spPr bwMode="auto">
          <a:xfrm>
            <a:off x="8457992" y="3536950"/>
            <a:ext cx="393700" cy="393700"/>
          </a:xfrm>
          <a:prstGeom prst="ellipse">
            <a:avLst/>
          </a:prstGeom>
          <a:noFill/>
          <a:ln w="92075">
            <a:solidFill>
              <a:schemeClr val="bg1"/>
            </a:solidFill>
            <a:headEnd type="none" w="med" len="med"/>
            <a:tailEnd type="none" w="med" len="med"/>
          </a:ln>
          <a:effectLst>
            <a:outerShdw blurRad="1016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97A59B3-7942-467E-D6E5-FBEEBFD2A470}"/>
              </a:ext>
              <a:ext uri="{C183D7F6-B498-43B3-948B-1728B52AA6E4}">
                <adec:decorative xmlns:adec="http://schemas.microsoft.com/office/drawing/2017/decorative" val="1"/>
              </a:ext>
            </a:extLst>
          </p:cNvPr>
          <p:cNvCxnSpPr>
            <a:cxnSpLocks/>
          </p:cNvCxnSpPr>
          <p:nvPr/>
        </p:nvCxnSpPr>
        <p:spPr>
          <a:xfrm flipH="1" flipV="1">
            <a:off x="10512961" y="1983842"/>
            <a:ext cx="0" cy="1707196"/>
          </a:xfrm>
          <a:prstGeom prst="line">
            <a:avLst/>
          </a:prstGeom>
          <a:ln w="28575" cap="rnd">
            <a:solidFill>
              <a:schemeClr val="accent6">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04229"/>
      </p:ext>
    </p:extLst>
  </p:cSld>
  <p:clrMapOvr>
    <a:masterClrMapping/>
  </p:clrMapOvr>
  <p:transition>
    <p:fade/>
  </p:transition>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049DDF-D9FA-EC30-F644-19B52D9A6143}"/>
              </a:ext>
            </a:extLst>
          </p:cNvPr>
          <p:cNvSpPr txBox="1"/>
          <p:nvPr/>
        </p:nvSpPr>
        <p:spPr>
          <a:xfrm>
            <a:off x="693857" y="1167046"/>
            <a:ext cx="9000755" cy="553998"/>
          </a:xfrm>
          <a:prstGeom prst="rect">
            <a:avLst/>
          </a:prstGeom>
          <a:noFill/>
        </p:spPr>
        <p:txBody>
          <a:bodyPr wrap="square" lIns="0" tIns="0" rIns="0" bIns="0" rtlCol="0">
            <a:spAutoFit/>
          </a:bodyPr>
          <a:lstStyle/>
          <a:p>
            <a:pPr algn="l"/>
            <a:r>
              <a:rPr lang="en-US" sz="3600" spc="-50">
                <a:ln w="3175">
                  <a:noFill/>
                </a:ln>
                <a:latin typeface="+mj-lt"/>
                <a:cs typeface="Segoe UI" pitchFamily="34" charset="0"/>
              </a:rPr>
              <a:t>M365 ISV Benefits Program</a:t>
            </a:r>
          </a:p>
        </p:txBody>
      </p:sp>
      <p:sp>
        <p:nvSpPr>
          <p:cNvPr id="9" name="Rectangle 8">
            <a:extLst>
              <a:ext uri="{FF2B5EF4-FFF2-40B4-BE49-F238E27FC236}">
                <a16:creationId xmlns:a16="http://schemas.microsoft.com/office/drawing/2014/main" id="{118B0A46-1F63-9B2C-DDC3-13163421DF9A}"/>
              </a:ext>
            </a:extLst>
          </p:cNvPr>
          <p:cNvSpPr/>
          <p:nvPr/>
        </p:nvSpPr>
        <p:spPr bwMode="auto">
          <a:xfrm>
            <a:off x="509587" y="2228310"/>
            <a:ext cx="11172825" cy="18960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We support Microsoft Teams and Viva ISV partners to </a:t>
            </a:r>
            <a:r>
              <a:rPr lang="en-US" sz="2400">
                <a:effectLst/>
                <a:latin typeface="Segoe UI" panose="020B0502040204020203" pitchFamily="34" charset="0"/>
                <a:ea typeface="Yu Mincho" panose="02020400000000000000" pitchFamily="18" charset="-128"/>
                <a:cs typeface="Arial" panose="020B0604020202020204" pitchFamily="34" charset="0"/>
              </a:rPr>
              <a:t>build, promote, and achieve greater scale with their Microsoft Viva apps.</a:t>
            </a:r>
            <a:r>
              <a:rPr lang="en-US" sz="2400">
                <a:solidFill>
                  <a:srgbClr val="FFFFFF"/>
                </a:solidFill>
                <a:latin typeface="Segoe UI"/>
              </a:rPr>
              <a: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2400">
                <a:solidFill>
                  <a:srgbClr val="FFFFFF"/>
                </a:solidFill>
                <a:latin typeface="Segoe UI"/>
              </a:rPr>
              <a:t>https://aka.ms/modernworkisv</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D34452E6-DAA0-25B0-A14D-4ECE72A4F520}"/>
              </a:ext>
            </a:extLst>
          </p:cNvPr>
          <p:cNvSpPr txBox="1"/>
          <p:nvPr/>
        </p:nvSpPr>
        <p:spPr>
          <a:xfrm>
            <a:off x="2865248" y="4755156"/>
            <a:ext cx="1137940" cy="553998"/>
          </a:xfrm>
          <a:prstGeom prst="rect">
            <a:avLst/>
          </a:prstGeom>
          <a:noFill/>
        </p:spPr>
        <p:txBody>
          <a:bodyPr wrap="none" lIns="0" tIns="0" rIns="0" bIns="0" rtlCol="0" anchor="ctr">
            <a:spAutoFit/>
          </a:bodyPr>
          <a:lstStyle>
            <a:defPPr>
              <a:defRPr lang="en-US"/>
            </a:defPPr>
            <a:lvl1pPr algn="ctr">
              <a:lnSpc>
                <a:spcPct val="90000"/>
              </a:lnSpc>
              <a:defRPr sz="2000">
                <a:gradFill>
                  <a:gsLst>
                    <a:gs pos="0">
                      <a:schemeClr val="tx1"/>
                    </a:gs>
                    <a:gs pos="100000">
                      <a:schemeClr val="tx1"/>
                    </a:gs>
                  </a:gsLst>
                  <a:lin ang="270000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Microsoft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technology</a:t>
            </a:r>
          </a:p>
        </p:txBody>
      </p:sp>
      <p:sp>
        <p:nvSpPr>
          <p:cNvPr id="54" name="TextBox 53">
            <a:extLst>
              <a:ext uri="{FF2B5EF4-FFF2-40B4-BE49-F238E27FC236}">
                <a16:creationId xmlns:a16="http://schemas.microsoft.com/office/drawing/2014/main" id="{2DE8F276-021B-04D9-ADBA-0F63DF25789C}"/>
              </a:ext>
            </a:extLst>
          </p:cNvPr>
          <p:cNvSpPr txBox="1"/>
          <p:nvPr/>
        </p:nvSpPr>
        <p:spPr>
          <a:xfrm>
            <a:off x="5612337" y="4755156"/>
            <a:ext cx="1282659" cy="553998"/>
          </a:xfrm>
          <a:prstGeom prst="rect">
            <a:avLst/>
          </a:prstGeom>
          <a:noFill/>
        </p:spPr>
        <p:txBody>
          <a:bodyPr wrap="none" lIns="0" tIns="0" rIns="0" bIns="0" rtlCol="0" anchor="ctr">
            <a:spAutoFit/>
          </a:bodyPr>
          <a:lstStyle>
            <a:defPPr>
              <a:defRPr lang="en-US"/>
            </a:defPPr>
            <a:lvl1pPr algn="ctr">
              <a:lnSpc>
                <a:spcPct val="90000"/>
              </a:lnSpc>
              <a:defRPr sz="2000">
                <a:gradFill>
                  <a:gsLst>
                    <a:gs pos="0">
                      <a:schemeClr val="tx1"/>
                    </a:gs>
                    <a:gs pos="100000">
                      <a:schemeClr val="tx1"/>
                    </a:gs>
                  </a:gsLst>
                  <a:lin ang="270000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1:1 Technical</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consults</a:t>
            </a:r>
          </a:p>
        </p:txBody>
      </p:sp>
      <p:grpSp>
        <p:nvGrpSpPr>
          <p:cNvPr id="56" name="Group 55" descr="Dynamics 365 Guides, HoloLens Guides &#10;">
            <a:extLst>
              <a:ext uri="{FF2B5EF4-FFF2-40B4-BE49-F238E27FC236}">
                <a16:creationId xmlns:a16="http://schemas.microsoft.com/office/drawing/2014/main" id="{F343EC3E-8E7B-73D5-C752-6357BDFA66D3}"/>
              </a:ext>
            </a:extLst>
          </p:cNvPr>
          <p:cNvGrpSpPr>
            <a:grpSpLocks noChangeAspect="1"/>
          </p:cNvGrpSpPr>
          <p:nvPr/>
        </p:nvGrpSpPr>
        <p:grpSpPr>
          <a:xfrm>
            <a:off x="3115844" y="5479056"/>
            <a:ext cx="655791" cy="735404"/>
            <a:chOff x="1474677" y="2437"/>
            <a:chExt cx="1319815" cy="1480047"/>
          </a:xfrm>
        </p:grpSpPr>
        <p:sp>
          <p:nvSpPr>
            <p:cNvPr id="57" name="Freeform: Shape 347">
              <a:extLst>
                <a:ext uri="{FF2B5EF4-FFF2-40B4-BE49-F238E27FC236}">
                  <a16:creationId xmlns:a16="http://schemas.microsoft.com/office/drawing/2014/main" id="{4F055E53-F9EF-41B3-225E-B17634994582}"/>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58" name="Freeform: Shape 348">
              <a:extLst>
                <a:ext uri="{FF2B5EF4-FFF2-40B4-BE49-F238E27FC236}">
                  <a16:creationId xmlns:a16="http://schemas.microsoft.com/office/drawing/2014/main" id="{23C06E92-9B4C-3BFE-C8F4-9FEF2E735F0F}"/>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59" name="Freeform: Shape 349">
              <a:extLst>
                <a:ext uri="{FF2B5EF4-FFF2-40B4-BE49-F238E27FC236}">
                  <a16:creationId xmlns:a16="http://schemas.microsoft.com/office/drawing/2014/main" id="{5C0F7A65-5119-1658-1A32-836572BF935B}"/>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60" name="wrench">
              <a:extLst>
                <a:ext uri="{FF2B5EF4-FFF2-40B4-BE49-F238E27FC236}">
                  <a16:creationId xmlns:a16="http://schemas.microsoft.com/office/drawing/2014/main" id="{88EC076F-C584-1A66-F876-948CD58CFE96}"/>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Shape 351">
              <a:extLst>
                <a:ext uri="{FF2B5EF4-FFF2-40B4-BE49-F238E27FC236}">
                  <a16:creationId xmlns:a16="http://schemas.microsoft.com/office/drawing/2014/main" id="{534A0CA1-D8D3-3250-97D3-FCA52B4BFFC5}"/>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2" name="check 1" descr="check, approve">
            <a:extLst>
              <a:ext uri="{FF2B5EF4-FFF2-40B4-BE49-F238E27FC236}">
                <a16:creationId xmlns:a16="http://schemas.microsoft.com/office/drawing/2014/main" id="{85C9A76B-2EE2-3010-4F37-528F6A001E58}"/>
              </a:ext>
            </a:extLst>
          </p:cNvPr>
          <p:cNvGrpSpPr>
            <a:grpSpLocks noChangeAspect="1"/>
          </p:cNvGrpSpPr>
          <p:nvPr/>
        </p:nvGrpSpPr>
        <p:grpSpPr bwMode="auto">
          <a:xfrm>
            <a:off x="5950697" y="5479056"/>
            <a:ext cx="624985" cy="622822"/>
            <a:chOff x="4560" y="2506"/>
            <a:chExt cx="289" cy="288"/>
          </a:xfrm>
        </p:grpSpPr>
        <p:sp>
          <p:nvSpPr>
            <p:cNvPr id="63" name="AutoShape 151">
              <a:extLst>
                <a:ext uri="{FF2B5EF4-FFF2-40B4-BE49-F238E27FC236}">
                  <a16:creationId xmlns:a16="http://schemas.microsoft.com/office/drawing/2014/main" id="{72FD1AD5-87AD-6B16-3606-663BF819F4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4" name="Oval 153">
              <a:extLst>
                <a:ext uri="{FF2B5EF4-FFF2-40B4-BE49-F238E27FC236}">
                  <a16:creationId xmlns:a16="http://schemas.microsoft.com/office/drawing/2014/main" id="{8844EB73-F353-3F0B-1C64-695790E7BB8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154">
              <a:extLst>
                <a:ext uri="{FF2B5EF4-FFF2-40B4-BE49-F238E27FC236}">
                  <a16:creationId xmlns:a16="http://schemas.microsoft.com/office/drawing/2014/main" id="{A1DB07DD-46AF-4866-5C6D-64FD9A868B7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155">
              <a:extLst>
                <a:ext uri="{FF2B5EF4-FFF2-40B4-BE49-F238E27FC236}">
                  <a16:creationId xmlns:a16="http://schemas.microsoft.com/office/drawing/2014/main" id="{9F6D2FC4-AB3D-AFCC-AF71-4BB451EBD798}"/>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156">
              <a:extLst>
                <a:ext uri="{FF2B5EF4-FFF2-40B4-BE49-F238E27FC236}">
                  <a16:creationId xmlns:a16="http://schemas.microsoft.com/office/drawing/2014/main" id="{C46ABD2F-7895-85EC-EF5D-3A5E32F0A9A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157">
              <a:extLst>
                <a:ext uri="{FF2B5EF4-FFF2-40B4-BE49-F238E27FC236}">
                  <a16:creationId xmlns:a16="http://schemas.microsoft.com/office/drawing/2014/main" id="{5B066C02-5E1E-F495-A801-747AD8B78725}"/>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158">
              <a:extLst>
                <a:ext uri="{FF2B5EF4-FFF2-40B4-BE49-F238E27FC236}">
                  <a16:creationId xmlns:a16="http://schemas.microsoft.com/office/drawing/2014/main" id="{E1103E9A-3DF9-C53D-AC98-7A9AFA5942F0}"/>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159">
              <a:extLst>
                <a:ext uri="{FF2B5EF4-FFF2-40B4-BE49-F238E27FC236}">
                  <a16:creationId xmlns:a16="http://schemas.microsoft.com/office/drawing/2014/main" id="{1EAA6EBC-6C6F-315D-9FE6-8A5A2AC5092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60">
              <a:extLst>
                <a:ext uri="{FF2B5EF4-FFF2-40B4-BE49-F238E27FC236}">
                  <a16:creationId xmlns:a16="http://schemas.microsoft.com/office/drawing/2014/main" id="{FA76FD7E-5830-4559-39D5-1A2F0B869E2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161">
              <a:extLst>
                <a:ext uri="{FF2B5EF4-FFF2-40B4-BE49-F238E27FC236}">
                  <a16:creationId xmlns:a16="http://schemas.microsoft.com/office/drawing/2014/main" id="{26EAA44E-C678-4C5A-977A-F17777BAA52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162">
              <a:extLst>
                <a:ext uri="{FF2B5EF4-FFF2-40B4-BE49-F238E27FC236}">
                  <a16:creationId xmlns:a16="http://schemas.microsoft.com/office/drawing/2014/main" id="{92A0F1EE-CC55-89CA-977F-1719CC2D628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489A6C18-E680-7D7A-5363-60CFDC8896B7}"/>
              </a:ext>
            </a:extLst>
          </p:cNvPr>
          <p:cNvSpPr txBox="1"/>
          <p:nvPr/>
        </p:nvSpPr>
        <p:spPr>
          <a:xfrm>
            <a:off x="8320857" y="4755156"/>
            <a:ext cx="1035732" cy="498598"/>
          </a:xfrm>
          <a:prstGeom prst="rect">
            <a:avLst/>
          </a:prstGeom>
          <a:noFill/>
        </p:spPr>
        <p:txBody>
          <a:bodyPr wrap="none" lIns="0" tIns="0" rIns="0" bIns="0" rtlCol="0" anchor="ctr">
            <a:spAutoFit/>
          </a:bodyPr>
          <a:lstStyle>
            <a:defPPr>
              <a:defRPr lang="en-US"/>
            </a:defPPr>
            <a:lvl1pPr algn="ctr">
              <a:lnSpc>
                <a:spcPct val="90000"/>
              </a:lnSpc>
              <a:defRPr sz="2000">
                <a:gradFill>
                  <a:gsLst>
                    <a:gs pos="0">
                      <a:schemeClr val="tx1"/>
                    </a:gs>
                    <a:gs pos="100000">
                      <a:schemeClr val="tx1"/>
                    </a:gs>
                  </a:gsLst>
                  <a:lin ang="270000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Marketing</a:t>
            </a:r>
            <a:br>
              <a:rPr kumimoji="0" lang="en-US" sz="1800" b="0" i="0" u="none" strike="noStrike" kern="1200" cap="none" spc="0" normalizeH="0" baseline="0" noProof="0">
                <a:ln>
                  <a:noFill/>
                </a:ln>
                <a:solidFill>
                  <a:schemeClr val="tx1"/>
                </a:solidFill>
                <a:effectLst/>
                <a:uLnTx/>
                <a:uFillTx/>
                <a:latin typeface="Segoe UI"/>
                <a:ea typeface="+mn-ea"/>
                <a:cs typeface="+mn-cs"/>
              </a:rPr>
            </a:br>
            <a:r>
              <a:rPr kumimoji="0" lang="en-US" sz="1800" b="0" i="0" u="none" strike="noStrike" kern="1200" cap="none" spc="0" normalizeH="0" baseline="0" noProof="0">
                <a:ln>
                  <a:noFill/>
                </a:ln>
                <a:solidFill>
                  <a:schemeClr val="tx1"/>
                </a:solidFill>
                <a:effectLst/>
                <a:uLnTx/>
                <a:uFillTx/>
                <a:latin typeface="Segoe UI"/>
                <a:ea typeface="+mn-ea"/>
                <a:cs typeface="+mn-cs"/>
              </a:rPr>
              <a:t>Support</a:t>
            </a:r>
          </a:p>
        </p:txBody>
      </p:sp>
      <p:grpSp>
        <p:nvGrpSpPr>
          <p:cNvPr id="96" name="Group 95">
            <a:extLst>
              <a:ext uri="{FF2B5EF4-FFF2-40B4-BE49-F238E27FC236}">
                <a16:creationId xmlns:a16="http://schemas.microsoft.com/office/drawing/2014/main" id="{95793608-709C-89FB-5662-43701D394991}"/>
              </a:ext>
            </a:extLst>
          </p:cNvPr>
          <p:cNvGrpSpPr/>
          <p:nvPr/>
        </p:nvGrpSpPr>
        <p:grpSpPr>
          <a:xfrm>
            <a:off x="8492784" y="5479056"/>
            <a:ext cx="669248" cy="578282"/>
            <a:chOff x="5105096" y="4205962"/>
            <a:chExt cx="446618" cy="385912"/>
          </a:xfrm>
        </p:grpSpPr>
        <p:sp>
          <p:nvSpPr>
            <p:cNvPr id="97" name="Rectangle 5">
              <a:extLst>
                <a:ext uri="{FF2B5EF4-FFF2-40B4-BE49-F238E27FC236}">
                  <a16:creationId xmlns:a16="http://schemas.microsoft.com/office/drawing/2014/main" id="{F1DFD13E-A86E-D780-9934-E22C67FCCB96}"/>
                </a:ext>
              </a:extLst>
            </p:cNvPr>
            <p:cNvSpPr>
              <a:spLocks noChangeArrowheads="1"/>
            </p:cNvSpPr>
            <p:nvPr/>
          </p:nvSpPr>
          <p:spPr bwMode="auto">
            <a:xfrm>
              <a:off x="5473664" y="4297020"/>
              <a:ext cx="78050" cy="294854"/>
            </a:xfrm>
            <a:prstGeom prst="rect">
              <a:avLst/>
            </a:prstGeom>
            <a:solidFill>
              <a:srgbClr val="9EA2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6">
              <a:extLst>
                <a:ext uri="{FF2B5EF4-FFF2-40B4-BE49-F238E27FC236}">
                  <a16:creationId xmlns:a16="http://schemas.microsoft.com/office/drawing/2014/main" id="{F61C25C2-3AA8-6BB5-399B-B30C220C51D6}"/>
                </a:ext>
              </a:extLst>
            </p:cNvPr>
            <p:cNvSpPr>
              <a:spLocks noChangeArrowheads="1"/>
            </p:cNvSpPr>
            <p:nvPr/>
          </p:nvSpPr>
          <p:spPr bwMode="auto">
            <a:xfrm>
              <a:off x="5350808" y="4377960"/>
              <a:ext cx="78050" cy="213914"/>
            </a:xfrm>
            <a:prstGeom prst="rect">
              <a:avLst/>
            </a:prstGeom>
            <a:solidFill>
              <a:srgbClr val="9EA2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7">
              <a:extLst>
                <a:ext uri="{FF2B5EF4-FFF2-40B4-BE49-F238E27FC236}">
                  <a16:creationId xmlns:a16="http://schemas.microsoft.com/office/drawing/2014/main" id="{AC3F1527-E80C-9464-8780-CB0B7F059C52}"/>
                </a:ext>
              </a:extLst>
            </p:cNvPr>
            <p:cNvSpPr>
              <a:spLocks noChangeArrowheads="1"/>
            </p:cNvSpPr>
            <p:nvPr/>
          </p:nvSpPr>
          <p:spPr bwMode="auto">
            <a:xfrm>
              <a:off x="5227952" y="4351944"/>
              <a:ext cx="78050" cy="239930"/>
            </a:xfrm>
            <a:prstGeom prst="rect">
              <a:avLst/>
            </a:prstGeom>
            <a:solidFill>
              <a:srgbClr val="9EA2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8">
              <a:extLst>
                <a:ext uri="{FF2B5EF4-FFF2-40B4-BE49-F238E27FC236}">
                  <a16:creationId xmlns:a16="http://schemas.microsoft.com/office/drawing/2014/main" id="{D6ADA281-20E0-4109-3125-DD36A8BAE645}"/>
                </a:ext>
              </a:extLst>
            </p:cNvPr>
            <p:cNvSpPr>
              <a:spLocks noChangeArrowheads="1"/>
            </p:cNvSpPr>
            <p:nvPr/>
          </p:nvSpPr>
          <p:spPr bwMode="auto">
            <a:xfrm>
              <a:off x="5105096" y="4418430"/>
              <a:ext cx="76604" cy="173444"/>
            </a:xfrm>
            <a:prstGeom prst="rect">
              <a:avLst/>
            </a:prstGeom>
            <a:solidFill>
              <a:srgbClr val="9EA2FF"/>
            </a:solidFill>
            <a:ln w="4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9">
              <a:extLst>
                <a:ext uri="{FF2B5EF4-FFF2-40B4-BE49-F238E27FC236}">
                  <a16:creationId xmlns:a16="http://schemas.microsoft.com/office/drawing/2014/main" id="{CE173780-F0EB-B4E4-2FD1-9D50C0E83EA5}"/>
                </a:ext>
              </a:extLst>
            </p:cNvPr>
            <p:cNvSpPr>
              <a:spLocks/>
            </p:cNvSpPr>
            <p:nvPr/>
          </p:nvSpPr>
          <p:spPr bwMode="auto">
            <a:xfrm>
              <a:off x="5113768" y="4205962"/>
              <a:ext cx="429274" cy="163326"/>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4339B8"/>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241424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6" presetClass="emph" presetSubtype="0" accel="50000" decel="50000" autoRev="1" fill="hold" nodeType="withEffect">
                                  <p:stCondLst>
                                    <p:cond delay="0"/>
                                  </p:stCondLst>
                                  <p:childTnLst>
                                    <p:animScale>
                                      <p:cBhvr>
                                        <p:cTn id="11" dur="300" fill="hold"/>
                                        <p:tgtEl>
                                          <p:spTgt spid="56"/>
                                        </p:tgtEl>
                                      </p:cBhvr>
                                      <p:by x="120000" y="120000"/>
                                    </p:animScale>
                                  </p:childTnLst>
                                </p:cTn>
                              </p:par>
                              <p:par>
                                <p:cTn id="12" presetID="10" presetClass="entr" presetSubtype="0" fill="hold" grpId="0" nodeType="withEffect">
                                  <p:stCondLst>
                                    <p:cond delay="10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100"/>
                                  </p:stCondLst>
                                  <p:childTnLst>
                                    <p:animMotion origin="layout" path="M 3.125E-6 3.7037E-7 L 3.125E-6 0.03542 " pathEditMode="relative" rAng="0" ptsTypes="AA">
                                      <p:cBhvr>
                                        <p:cTn id="16" dur="700" spd="-100000" fill="hold"/>
                                        <p:tgtEl>
                                          <p:spTgt spid="53"/>
                                        </p:tgtEl>
                                        <p:attrNameLst>
                                          <p:attrName>ppt_x</p:attrName>
                                          <p:attrName>ppt_y</p:attrName>
                                        </p:attrNameLst>
                                      </p:cBhvr>
                                      <p:rCtr x="0" y="1759"/>
                                    </p:animMotion>
                                  </p:childTnLst>
                                </p:cTn>
                              </p:par>
                              <p:par>
                                <p:cTn id="17" presetID="10" presetClass="entr" presetSubtype="0" fill="hold" grpId="0" nodeType="withEffect">
                                  <p:stCondLst>
                                    <p:cond delay="3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42" presetClass="path" presetSubtype="0" decel="100000" fill="hold" grpId="1" nodeType="withEffect">
                                  <p:stCondLst>
                                    <p:cond delay="300"/>
                                  </p:stCondLst>
                                  <p:childTnLst>
                                    <p:animMotion origin="layout" path="M 1.04167E-6 4.07407E-6 L 1.04167E-6 0.03541 " pathEditMode="relative" rAng="0" ptsTypes="AA">
                                      <p:cBhvr>
                                        <p:cTn id="21" dur="700" spd="-100000" fill="hold"/>
                                        <p:tgtEl>
                                          <p:spTgt spid="54"/>
                                        </p:tgtEl>
                                        <p:attrNameLst>
                                          <p:attrName>ppt_x</p:attrName>
                                          <p:attrName>ppt_y</p:attrName>
                                        </p:attrNameLst>
                                      </p:cBhvr>
                                      <p:rCtr x="0" y="1759"/>
                                    </p:animMotion>
                                  </p:childTnLst>
                                </p:cTn>
                              </p:par>
                              <p:par>
                                <p:cTn id="22" presetID="53" presetClass="entr" presetSubtype="16" accel="50000" decel="50000" fill="hold" nodeType="withEffect">
                                  <p:stCondLst>
                                    <p:cond delay="20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6" presetClass="emph" presetSubtype="0" accel="50000" decel="50000" autoRev="1" fill="hold" nodeType="withEffect">
                                  <p:stCondLst>
                                    <p:cond delay="200"/>
                                  </p:stCondLst>
                                  <p:childTnLst>
                                    <p:animScale>
                                      <p:cBhvr>
                                        <p:cTn id="28" dur="300" fill="hold"/>
                                        <p:tgtEl>
                                          <p:spTgt spid="62"/>
                                        </p:tgtEl>
                                      </p:cBhvr>
                                      <p:by x="120000" y="120000"/>
                                    </p:animScale>
                                  </p:childTnLst>
                                </p:cTn>
                              </p:par>
                              <p:par>
                                <p:cTn id="29" presetID="10" presetClass="entr" presetSubtype="0" fill="hold" grpId="0" nodeType="withEffect">
                                  <p:stCondLst>
                                    <p:cond delay="5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500"/>
                                  </p:stCondLst>
                                  <p:childTnLst>
                                    <p:animMotion origin="layout" path="M -4.16667E-7 4.44444E-6 L -4.16667E-7 0.03541 " pathEditMode="relative" rAng="0" ptsTypes="AA">
                                      <p:cBhvr>
                                        <p:cTn id="33" dur="700" spd="-100000" fill="hold"/>
                                        <p:tgtEl>
                                          <p:spTgt spid="95"/>
                                        </p:tgtEl>
                                        <p:attrNameLst>
                                          <p:attrName>ppt_x</p:attrName>
                                          <p:attrName>ppt_y</p:attrName>
                                        </p:attrNameLst>
                                      </p:cBhvr>
                                      <p:rCtr x="0" y="1759"/>
                                    </p:animMotion>
                                  </p:childTnLst>
                                </p:cTn>
                              </p:par>
                              <p:par>
                                <p:cTn id="34" presetID="53" presetClass="entr" presetSubtype="16" accel="50000" decel="50000" fill="hold" nodeType="withEffect">
                                  <p:stCondLst>
                                    <p:cond delay="400"/>
                                  </p:stCondLst>
                                  <p:childTnLst>
                                    <p:set>
                                      <p:cBhvr>
                                        <p:cTn id="35" dur="1" fill="hold">
                                          <p:stCondLst>
                                            <p:cond delay="0"/>
                                          </p:stCondLst>
                                        </p:cTn>
                                        <p:tgtEl>
                                          <p:spTgt spid="96"/>
                                        </p:tgtEl>
                                        <p:attrNameLst>
                                          <p:attrName>style.visibility</p:attrName>
                                        </p:attrNameLst>
                                      </p:cBhvr>
                                      <p:to>
                                        <p:strVal val="visible"/>
                                      </p:to>
                                    </p:set>
                                    <p:anim calcmode="lin" valueType="num">
                                      <p:cBhvr>
                                        <p:cTn id="36" dur="500" fill="hold"/>
                                        <p:tgtEl>
                                          <p:spTgt spid="96"/>
                                        </p:tgtEl>
                                        <p:attrNameLst>
                                          <p:attrName>ppt_w</p:attrName>
                                        </p:attrNameLst>
                                      </p:cBhvr>
                                      <p:tavLst>
                                        <p:tav tm="0">
                                          <p:val>
                                            <p:fltVal val="0"/>
                                          </p:val>
                                        </p:tav>
                                        <p:tav tm="100000">
                                          <p:val>
                                            <p:strVal val="#ppt_w"/>
                                          </p:val>
                                        </p:tav>
                                      </p:tavLst>
                                    </p:anim>
                                    <p:anim calcmode="lin" valueType="num">
                                      <p:cBhvr>
                                        <p:cTn id="37" dur="500" fill="hold"/>
                                        <p:tgtEl>
                                          <p:spTgt spid="96"/>
                                        </p:tgtEl>
                                        <p:attrNameLst>
                                          <p:attrName>ppt_h</p:attrName>
                                        </p:attrNameLst>
                                      </p:cBhvr>
                                      <p:tavLst>
                                        <p:tav tm="0">
                                          <p:val>
                                            <p:fltVal val="0"/>
                                          </p:val>
                                        </p:tav>
                                        <p:tav tm="100000">
                                          <p:val>
                                            <p:strVal val="#ppt_h"/>
                                          </p:val>
                                        </p:tav>
                                      </p:tavLst>
                                    </p:anim>
                                    <p:animEffect transition="in" filter="fade">
                                      <p:cBhvr>
                                        <p:cTn id="38" dur="500"/>
                                        <p:tgtEl>
                                          <p:spTgt spid="96"/>
                                        </p:tgtEl>
                                      </p:cBhvr>
                                    </p:animEffect>
                                  </p:childTnLst>
                                </p:cTn>
                              </p:par>
                              <p:par>
                                <p:cTn id="39" presetID="6" presetClass="emph" presetSubtype="0" accel="50000" decel="50000" autoRev="1" fill="hold" nodeType="withEffect">
                                  <p:stCondLst>
                                    <p:cond delay="400"/>
                                  </p:stCondLst>
                                  <p:childTnLst>
                                    <p:animScale>
                                      <p:cBhvr>
                                        <p:cTn id="40" dur="300" fill="hold"/>
                                        <p:tgtEl>
                                          <p:spTgt spid="9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4" grpId="0"/>
      <p:bldP spid="54" grpId="1"/>
      <p:bldP spid="95" grpId="0"/>
      <p:bldP spid="95" grpId="1"/>
    </p:bldLst>
  </p:timing>
</p:sld>
</file>

<file path=ppt/theme/theme1.xml><?xml version="1.0" encoding="utf-8"?>
<a:theme xmlns:a="http://schemas.openxmlformats.org/drawingml/2006/main" name="6-52060_Viva_Connections_Red-yellow">
  <a:themeElements>
    <a:clrScheme name="Viva analogous 1">
      <a:dk1>
        <a:srgbClr val="000000"/>
      </a:dk1>
      <a:lt1>
        <a:srgbClr val="FFFFFF"/>
      </a:lt1>
      <a:dk2>
        <a:srgbClr val="2F2F2F"/>
      </a:dk2>
      <a:lt2>
        <a:srgbClr val="E6E6E6"/>
      </a:lt2>
      <a:accent1>
        <a:srgbClr val="D83B01"/>
      </a:accent1>
      <a:accent2>
        <a:srgbClr val="6B2929"/>
      </a:accent2>
      <a:accent3>
        <a:srgbClr val="FF9349"/>
      </a:accent3>
      <a:accent4>
        <a:srgbClr val="FFB900"/>
      </a:accent4>
      <a:accent5>
        <a:srgbClr val="6A4B16"/>
      </a:accent5>
      <a:accent6>
        <a:srgbClr val="FEF000"/>
      </a:accent6>
      <a:hlink>
        <a:srgbClr val="D83B01"/>
      </a:hlink>
      <a:folHlink>
        <a:srgbClr val="D83B0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8A01E813-8C6B-8B4C-854A-C53CB7C90CE3}" vid="{F7E05F74-D298-DB49-8FB2-C937E5A75F7D}"/>
    </a:ext>
  </a:extLst>
</a:theme>
</file>

<file path=ppt/theme/theme2.xml><?xml version="1.0" encoding="utf-8"?>
<a:theme xmlns:a="http://schemas.openxmlformats.org/drawingml/2006/main" name="6-52060_Viva_Connections_Green-teal">
  <a:themeElements>
    <a:clrScheme name="Viva analagous 2">
      <a:dk1>
        <a:srgbClr val="000000"/>
      </a:dk1>
      <a:lt1>
        <a:srgbClr val="FFFFFF"/>
      </a:lt1>
      <a:dk2>
        <a:srgbClr val="2F2F2F"/>
      </a:dk2>
      <a:lt2>
        <a:srgbClr val="E6E6E6"/>
      </a:lt2>
      <a:accent1>
        <a:srgbClr val="107C10"/>
      </a:accent1>
      <a:accent2>
        <a:srgbClr val="054B16"/>
      </a:accent2>
      <a:accent3>
        <a:srgbClr val="9BF00B"/>
      </a:accent3>
      <a:accent4>
        <a:srgbClr val="008575"/>
      </a:accent4>
      <a:accent5>
        <a:srgbClr val="274B47"/>
      </a:accent5>
      <a:accent6>
        <a:srgbClr val="30E5D0"/>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8A01E813-8C6B-8B4C-854A-C53CB7C90CE3}" vid="{100F8055-BF13-0340-A4A0-A88EB51B87AA}"/>
    </a:ext>
  </a:extLst>
</a:theme>
</file>

<file path=ppt/theme/theme3.xml><?xml version="1.0" encoding="utf-8"?>
<a:theme xmlns:a="http://schemas.openxmlformats.org/drawingml/2006/main" name="6-52060_Viva_Connections_Blue-purple">
  <a:themeElements>
    <a:clrScheme name="Viva analogous 3">
      <a:dk1>
        <a:srgbClr val="000000"/>
      </a:dk1>
      <a:lt1>
        <a:srgbClr val="FFFFFF"/>
      </a:lt1>
      <a:dk2>
        <a:srgbClr val="2F2F2F"/>
      </a:dk2>
      <a:lt2>
        <a:srgbClr val="E6E6E6"/>
      </a:lt2>
      <a:accent1>
        <a:srgbClr val="0078D4"/>
      </a:accent1>
      <a:accent2>
        <a:srgbClr val="243A5E"/>
      </a:accent2>
      <a:accent3>
        <a:srgbClr val="50E6FF"/>
      </a:accent3>
      <a:accent4>
        <a:srgbClr val="8661C5"/>
      </a:accent4>
      <a:accent5>
        <a:srgbClr val="3B2E58"/>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8A01E813-8C6B-8B4C-854A-C53CB7C90CE3}" vid="{701B941A-8289-7942-BAA8-0EE1415075E2}"/>
    </a:ext>
  </a:extLst>
</a:theme>
</file>

<file path=ppt/theme/theme4.xml><?xml version="1.0" encoding="utf-8"?>
<a:theme xmlns:a="http://schemas.openxmlformats.org/drawingml/2006/main" name="1_2106-0055_Microsoft_Inspire_2/3_Template_Black">
  <a:themeElements>
    <a:clrScheme name="Custom 21">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Inspire_Template_Two3rds_v02.potx" id="{139B637B-87AC-4535-A27E-EA5EB5D9037E}" vid="{572B508E-3B77-4576-A72F-47954BC3070A}"/>
    </a:ext>
  </a:extLst>
</a:theme>
</file>

<file path=ppt/theme/theme5.xml><?xml version="1.0" encoding="utf-8"?>
<a:theme xmlns:a="http://schemas.openxmlformats.org/drawingml/2006/main" name="1_Office Theme">
  <a:themeElements>
    <a:clrScheme name="OCP - GoToMarket">
      <a:dk1>
        <a:sysClr val="windowText" lastClr="000000"/>
      </a:dk1>
      <a:lt1>
        <a:sysClr val="window" lastClr="FFFFFF"/>
      </a:lt1>
      <a:dk2>
        <a:srgbClr val="737373"/>
      </a:dk2>
      <a:lt2>
        <a:srgbClr val="EDEDF0"/>
      </a:lt2>
      <a:accent1>
        <a:srgbClr val="0078D7"/>
      </a:accent1>
      <a:accent2>
        <a:srgbClr val="00B294"/>
      </a:accent2>
      <a:accent3>
        <a:srgbClr val="295487"/>
      </a:accent3>
      <a:accent4>
        <a:srgbClr val="5BB5FF"/>
      </a:accent4>
      <a:accent5>
        <a:srgbClr val="F67500"/>
      </a:accent5>
      <a:accent6>
        <a:srgbClr val="A80000"/>
      </a:accent6>
      <a:hlink>
        <a:srgbClr val="0078D7"/>
      </a:hlink>
      <a:folHlink>
        <a:srgbClr val="295487"/>
      </a:folHlink>
    </a:clrScheme>
    <a:fontScheme name="OCP">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6F3DD10A2FB74F84202BE2FE5FDEEE" ma:contentTypeVersion="18" ma:contentTypeDescription="Create a new document." ma:contentTypeScope="" ma:versionID="cef2c116df82743972450a63d8baa197">
  <xsd:schema xmlns:xsd="http://www.w3.org/2001/XMLSchema" xmlns:xs="http://www.w3.org/2001/XMLSchema" xmlns:p="http://schemas.microsoft.com/office/2006/metadata/properties" xmlns:ns1="http://schemas.microsoft.com/sharepoint/v3" xmlns:ns2="a647c833-fbf3-42d0-9d1a-fdc4c4d8b08f" xmlns:ns3="ebe725d4-5a61-4827-9af4-da8e7f768b99" xmlns:ns4="230e9df3-be65-4c73-a93b-d1236ebd677e" targetNamespace="http://schemas.microsoft.com/office/2006/metadata/properties" ma:root="true" ma:fieldsID="a089d77f356877f58a980fbd33579bf2" ns1:_="" ns2:_="" ns3:_="" ns4:_="">
    <xsd:import namespace="http://schemas.microsoft.com/sharepoint/v3"/>
    <xsd:import namespace="a647c833-fbf3-42d0-9d1a-fdc4c4d8b08f"/>
    <xsd:import namespace="ebe725d4-5a61-4827-9af4-da8e7f768b9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47c833-fbf3-42d0-9d1a-fdc4c4d8b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725d4-5a61-4827-9af4-da8e7f768b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57a3bff8-df63-4481-8366-b3de2a9a59c0}" ma:internalName="TaxCatchAll" ma:showField="CatchAllData" ma:web="ebe725d4-5a61-4827-9af4-da8e7f768b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647c833-fbf3-42d0-9d1a-fdc4c4d8b08f" xsi:nil="true"/>
    <_ip_UnifiedCompliancePolicyUIAction xmlns="http://schemas.microsoft.com/sharepoint/v3" xsi:nil="true"/>
    <lcf76f155ced4ddcb4097134ff3c332f xmlns="a647c833-fbf3-42d0-9d1a-fdc4c4d8b08f">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7BFBFA3-074A-43DA-9730-BE4D8F3AFD11}">
  <ds:schemaRefs>
    <ds:schemaRef ds:uri="230e9df3-be65-4c73-a93b-d1236ebd677e"/>
    <ds:schemaRef ds:uri="a647c833-fbf3-42d0-9d1a-fdc4c4d8b08f"/>
    <ds:schemaRef ds:uri="ebe725d4-5a61-4827-9af4-da8e7f768b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a647c833-fbf3-42d0-9d1a-fdc4c4d8b08f"/>
    <ds:schemaRef ds:uri="ebe725d4-5a61-4827-9af4-da8e7f768b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Microsoft_Viva_modules_PowerPoint_template_Connections (2)</Template>
  <TotalTime>0</TotalTime>
  <Words>2073</Words>
  <Application>Microsoft Office PowerPoint</Application>
  <PresentationFormat>Widescreen</PresentationFormat>
  <Paragraphs>237</Paragraphs>
  <Slides>12</Slides>
  <Notes>11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12</vt:i4>
      </vt:variant>
    </vt:vector>
  </HeadingPairs>
  <TitlesOfParts>
    <vt:vector size="26" baseType="lpstr">
      <vt:lpstr>Arial</vt:lpstr>
      <vt:lpstr>Calibri</vt:lpstr>
      <vt:lpstr>Community</vt:lpstr>
      <vt:lpstr>Consolas</vt:lpstr>
      <vt:lpstr>Segoe UI</vt:lpstr>
      <vt:lpstr>Segoe UI Light</vt:lpstr>
      <vt:lpstr>Segoe UI Semibold</vt:lpstr>
      <vt:lpstr>Segoe UI Semilight</vt:lpstr>
      <vt:lpstr>Wingdings</vt:lpstr>
      <vt:lpstr>6-52060_Viva_Connections_Red-yellow</vt:lpstr>
      <vt:lpstr>6-52060_Viva_Connections_Green-teal</vt:lpstr>
      <vt:lpstr>6-52060_Viva_Connections_Blue-purple</vt:lpstr>
      <vt:lpstr>1_2106-0055_Microsoft_Inspire_2/3_Template_Black</vt:lpstr>
      <vt:lpstr>1_Office Theme</vt:lpstr>
      <vt:lpstr>Microsoft 365 ISV Benefits Program</vt:lpstr>
      <vt:lpstr>Agenda</vt:lpstr>
      <vt:lpstr>Hybrid work | A durable trend</vt:lpstr>
      <vt:lpstr>Challenges</vt:lpstr>
      <vt:lpstr>The driving force for any business is its people.</vt:lpstr>
      <vt:lpstr>What is an Employee Experience Platform (EXP)? A digital platform that helps organizations create a thriving culture with engaged employees and inspiring leaders</vt:lpstr>
      <vt:lpstr>- Microsoft Viva -</vt:lpstr>
      <vt:lpstr>Dev Toolkit and/or API Availability Timeline</vt:lpstr>
      <vt:lpstr>PowerPoint Presentation</vt:lpstr>
      <vt:lpstr>Benefits for Viva and Teams ISVs building for M365</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Viva Connections</dc:title>
  <dc:subject>&lt;Event name&gt;</dc:subject>
  <dc:creator>Corina Strein (Avenue In Consulting)</dc:creator>
  <cp:keywords>Microsoft Viva Connections</cp:keywords>
  <dc:description/>
  <cp:lastModifiedBy>Vesa Juvonen</cp:lastModifiedBy>
  <cp:revision>7</cp:revision>
  <dcterms:created xsi:type="dcterms:W3CDTF">2022-05-17T15:02:19Z</dcterms:created>
  <dcterms:modified xsi:type="dcterms:W3CDTF">2022-05-24T17:41:24Z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0x0101002B6F3DD10A2FB74F84202BE2FE5FDEEE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